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9" r:id="rId2"/>
  </p:sldMasterIdLst>
  <p:notesMasterIdLst>
    <p:notesMasterId r:id="rId8"/>
  </p:notesMasterIdLst>
  <p:sldIdLst>
    <p:sldId id="295" r:id="rId3"/>
    <p:sldId id="297" r:id="rId4"/>
    <p:sldId id="298" r:id="rId5"/>
    <p:sldId id="419" r:id="rId6"/>
    <p:sldId id="420" r:id="rId7"/>
  </p:sldIdLst>
  <p:sldSz cx="9144000" cy="5143500" type="screen16x9"/>
  <p:notesSz cx="6858000" cy="9144000"/>
  <p:embeddedFontLst>
    <p:embeddedFont>
      <p:font typeface="Ubuntu" panose="020B0604020202020204" charset="0"/>
      <p:regular r:id="rId9"/>
      <p:bold r:id="rId10"/>
      <p:italic r:id="rId11"/>
      <p:boldItalic r:id="rId12"/>
    </p:embeddedFont>
    <p:embeddedFont>
      <p:font typeface="Calibri" panose="020F0502020204030204" pitchFamily="34" charset="0"/>
      <p:regular r:id="rId13"/>
      <p:bold r:id="rId14"/>
      <p:italic r:id="rId15"/>
      <p:boldItalic r:id="rId16"/>
    </p:embeddedFont>
    <p:embeddedFont>
      <p:font typeface="Quicksand" panose="020B0604020202020204" charset="0"/>
      <p:regular r:id="rId17"/>
      <p:bold r:id="rId18"/>
    </p:embeddedFont>
    <p:embeddedFont>
      <p:font typeface="Raleway"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deq poursaey"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6A2328-0B78-48C1-86DB-93F6DEE8C95C}">
  <a:tblStyle styleId="{346A2328-0B78-48C1-86DB-93F6DEE8C95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192" autoAdjust="0"/>
  </p:normalViewPr>
  <p:slideViewPr>
    <p:cSldViewPr snapToGrid="0">
      <p:cViewPr varScale="1">
        <p:scale>
          <a:sx n="127" d="100"/>
          <a:sy n="127" d="100"/>
        </p:scale>
        <p:origin x="1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7.fntdata"/><Relationship Id="rId23" Type="http://schemas.openxmlformats.org/officeDocument/2006/relationships/commentAuthors" Target="commentAuthor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4b9e603ee5_0_146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4b9e603ee5_0_1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4b9e603ee5_0_13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4b9e603ee5_0_1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Slide two include summary instructions and links to related videos on YouTube.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b="1">
                <a:solidFill>
                  <a:schemeClr val="dk1"/>
                </a:solidFill>
              </a:rPr>
              <a:t>Creative Commons Attribution-ShareAlike 4.0 International license (</a:t>
            </a:r>
            <a:r>
              <a:rPr lang="en" b="1" u="sng">
                <a:solidFill>
                  <a:schemeClr val="accent5"/>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CC BY-SA 4.0</a:t>
            </a:r>
            <a:r>
              <a:rPr lang="en" b="1">
                <a:solidFill>
                  <a:schemeClr val="dk1"/>
                </a:solidFill>
              </a:rPr>
              <a:t>). You are free to:</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Share — copy and redistribute the material in any medium or format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Adapt — remix, transform, and build upon the material for any purpose, even commercially.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Attribution — You must give appropriate credit, provide a link to the license, and indicate if changes were made. You may do so in any reasonable manner, but not in any way that suggests the licensor endorses you or your use.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ShareAlike — If you remix, transform, or build upon the material, you must distribute your contributions under the same license as the original.</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No additional restrictions — You may not apply legal terms or technological measures that legally restrict others from doing anything the license permits.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4b9e603ee5_0_13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4b9e603ee5_0_1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Red video icons include links to useful video summaries in YouTube for each related topic.</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dirty="0"/>
              <a:t>Creative Commons Attribution-ShareAlike 4.0 International license (</a:t>
            </a:r>
            <a:r>
              <a:rPr lang="en" b="1" u="sng" dirty="0">
                <a:solidFill>
                  <a:schemeClr val="hlink"/>
                </a:solidFill>
                <a:hlinkClick r:id="rId3"/>
              </a:rPr>
              <a:t>CC BY-SA 4.0</a:t>
            </a:r>
            <a:r>
              <a:rPr lang="en" b="1" dirty="0"/>
              <a:t>). You are free to:</a:t>
            </a:r>
            <a:endParaRPr b="1"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 Share — copy and redistribute the material in any medium or format</a:t>
            </a:r>
            <a:endParaRPr dirty="0"/>
          </a:p>
          <a:p>
            <a:pPr marL="0" lvl="0" indent="0" algn="l" rtl="0">
              <a:spcBef>
                <a:spcPts val="0"/>
              </a:spcBef>
              <a:spcAft>
                <a:spcPts val="0"/>
              </a:spcAft>
              <a:buClr>
                <a:schemeClr val="dk1"/>
              </a:buClr>
              <a:buSzPts val="1100"/>
              <a:buFont typeface="Arial"/>
              <a:buNone/>
            </a:pPr>
            <a:r>
              <a:rPr lang="en" dirty="0" smtClean="0"/>
              <a:t>Adapt </a:t>
            </a:r>
            <a:r>
              <a:rPr lang="en" dirty="0"/>
              <a:t>— remix, transform, and build upon the material for any purpose, even commercially</a:t>
            </a:r>
            <a:r>
              <a:rPr lang="en" dirty="0" smtClean="0"/>
              <a:t>.</a:t>
            </a:r>
            <a:endParaRPr dirty="0"/>
          </a:p>
          <a:p>
            <a:pPr marL="0" lvl="0" indent="0" algn="l" rtl="0">
              <a:spcBef>
                <a:spcPts val="0"/>
              </a:spcBef>
              <a:spcAft>
                <a:spcPts val="0"/>
              </a:spcAft>
              <a:buClr>
                <a:schemeClr val="dk1"/>
              </a:buClr>
              <a:buSzPts val="1100"/>
              <a:buFont typeface="Arial"/>
              <a:buNone/>
            </a:pPr>
            <a:r>
              <a:rPr lang="en" dirty="0"/>
              <a:t>Attribution — You must give appropriate credit, provide a link to the license, and indicate if changes were made. You may do so in any reasonable manner, but not in any way that suggests the licensor endorses you or your use</a:t>
            </a:r>
            <a:r>
              <a:rPr lang="en" dirty="0" smtClean="0"/>
              <a:t>.</a:t>
            </a:r>
            <a:endParaRPr dirty="0"/>
          </a:p>
          <a:p>
            <a:pPr marL="0" lvl="0" indent="0" algn="l" rtl="0">
              <a:spcBef>
                <a:spcPts val="0"/>
              </a:spcBef>
              <a:spcAft>
                <a:spcPts val="0"/>
              </a:spcAft>
              <a:buClr>
                <a:schemeClr val="dk1"/>
              </a:buClr>
              <a:buSzPts val="1100"/>
              <a:buFont typeface="Arial"/>
              <a:buNone/>
            </a:pPr>
            <a:r>
              <a:rPr lang="en" dirty="0"/>
              <a:t>ShareAlike — If you remix, transform, or build upon the material, you must distribute your contributions under the same license as the original</a:t>
            </a:r>
            <a:r>
              <a:rPr lang="en" dirty="0" smtClean="0"/>
              <a:t>.</a:t>
            </a:r>
            <a:endParaRPr dirty="0"/>
          </a:p>
          <a:p>
            <a:pPr marL="0" lvl="0" indent="0" algn="l" rtl="0">
              <a:spcBef>
                <a:spcPts val="0"/>
              </a:spcBef>
              <a:spcAft>
                <a:spcPts val="0"/>
              </a:spcAft>
              <a:buClr>
                <a:schemeClr val="dk1"/>
              </a:buClr>
              <a:buSzPts val="1100"/>
              <a:buFont typeface="Arial"/>
              <a:buNone/>
            </a:pPr>
            <a:r>
              <a:rPr lang="en" dirty="0"/>
              <a:t>No additional restrictions — You may not apply legal terms or technological measures that legally restrict others from doing anything the license permits.</a:t>
            </a:r>
            <a:endParaRPr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8" name="Google Shape;1758;g4548001ed2_0_0: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9" name="Google Shape;1759;g4548001e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2"/>
        <p:cNvGrpSpPr/>
        <p:nvPr/>
      </p:nvGrpSpPr>
      <p:grpSpPr>
        <a:xfrm>
          <a:off x="0" y="0"/>
          <a:ext cx="0" cy="0"/>
          <a:chOff x="0" y="0"/>
          <a:chExt cx="0" cy="0"/>
        </a:xfrm>
      </p:grpSpPr>
      <p:sp>
        <p:nvSpPr>
          <p:cNvPr id="1763" name="Google Shape;1763;g4548001ed2_1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4" name="Google Shape;1764;g4548001ed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reativecommons.org/licenses/by-sa/4.0/"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45818E"/>
        </a:solid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lvl1pPr lvl="0">
              <a:spcBef>
                <a:spcPts val="0"/>
              </a:spcBef>
              <a:spcAft>
                <a:spcPts val="0"/>
              </a:spcAft>
              <a:buClr>
                <a:srgbClr val="FFFFFF"/>
              </a:buClr>
              <a:buSzPts val="3600"/>
              <a:buFont typeface="Ubuntu"/>
              <a:buNone/>
              <a:defRPr sz="3600" b="1">
                <a:solidFill>
                  <a:srgbClr val="FFFFFF"/>
                </a:solidFill>
                <a:latin typeface="Ubuntu"/>
                <a:ea typeface="Ubuntu"/>
                <a:cs typeface="Ubuntu"/>
                <a:sym typeface="Ubuntu"/>
              </a:defRPr>
            </a:lvl1pPr>
            <a:lvl2pPr lvl="1">
              <a:spcBef>
                <a:spcPts val="0"/>
              </a:spcBef>
              <a:spcAft>
                <a:spcPts val="0"/>
              </a:spcAft>
              <a:buSzPts val="3600"/>
              <a:buFont typeface="Ubuntu"/>
              <a:buNone/>
              <a:defRPr sz="3600" b="1">
                <a:latin typeface="Ubuntu"/>
                <a:ea typeface="Ubuntu"/>
                <a:cs typeface="Ubuntu"/>
                <a:sym typeface="Ubuntu"/>
              </a:defRPr>
            </a:lvl2pPr>
            <a:lvl3pPr lvl="2">
              <a:spcBef>
                <a:spcPts val="0"/>
              </a:spcBef>
              <a:spcAft>
                <a:spcPts val="0"/>
              </a:spcAft>
              <a:buSzPts val="3600"/>
              <a:buFont typeface="Ubuntu"/>
              <a:buNone/>
              <a:defRPr sz="3600" b="1">
                <a:latin typeface="Ubuntu"/>
                <a:ea typeface="Ubuntu"/>
                <a:cs typeface="Ubuntu"/>
                <a:sym typeface="Ubuntu"/>
              </a:defRPr>
            </a:lvl3pPr>
            <a:lvl4pPr lvl="3">
              <a:spcBef>
                <a:spcPts val="0"/>
              </a:spcBef>
              <a:spcAft>
                <a:spcPts val="0"/>
              </a:spcAft>
              <a:buSzPts val="3600"/>
              <a:buFont typeface="Ubuntu"/>
              <a:buNone/>
              <a:defRPr sz="3600" b="1">
                <a:latin typeface="Ubuntu"/>
                <a:ea typeface="Ubuntu"/>
                <a:cs typeface="Ubuntu"/>
                <a:sym typeface="Ubuntu"/>
              </a:defRPr>
            </a:lvl4pPr>
            <a:lvl5pPr lvl="4">
              <a:spcBef>
                <a:spcPts val="0"/>
              </a:spcBef>
              <a:spcAft>
                <a:spcPts val="0"/>
              </a:spcAft>
              <a:buSzPts val="3600"/>
              <a:buFont typeface="Ubuntu"/>
              <a:buNone/>
              <a:defRPr sz="3600" b="1">
                <a:latin typeface="Ubuntu"/>
                <a:ea typeface="Ubuntu"/>
                <a:cs typeface="Ubuntu"/>
                <a:sym typeface="Ubuntu"/>
              </a:defRPr>
            </a:lvl5pPr>
            <a:lvl6pPr lvl="5">
              <a:spcBef>
                <a:spcPts val="0"/>
              </a:spcBef>
              <a:spcAft>
                <a:spcPts val="0"/>
              </a:spcAft>
              <a:buSzPts val="3600"/>
              <a:buFont typeface="Ubuntu"/>
              <a:buNone/>
              <a:defRPr sz="3600" b="1">
                <a:latin typeface="Ubuntu"/>
                <a:ea typeface="Ubuntu"/>
                <a:cs typeface="Ubuntu"/>
                <a:sym typeface="Ubuntu"/>
              </a:defRPr>
            </a:lvl6pPr>
            <a:lvl7pPr lvl="6">
              <a:spcBef>
                <a:spcPts val="0"/>
              </a:spcBef>
              <a:spcAft>
                <a:spcPts val="0"/>
              </a:spcAft>
              <a:buSzPts val="3600"/>
              <a:buFont typeface="Ubuntu"/>
              <a:buNone/>
              <a:defRPr sz="3600" b="1">
                <a:latin typeface="Ubuntu"/>
                <a:ea typeface="Ubuntu"/>
                <a:cs typeface="Ubuntu"/>
                <a:sym typeface="Ubuntu"/>
              </a:defRPr>
            </a:lvl7pPr>
            <a:lvl8pPr lvl="7">
              <a:spcBef>
                <a:spcPts val="0"/>
              </a:spcBef>
              <a:spcAft>
                <a:spcPts val="0"/>
              </a:spcAft>
              <a:buSzPts val="3600"/>
              <a:buFont typeface="Ubuntu"/>
              <a:buNone/>
              <a:defRPr sz="3600" b="1">
                <a:latin typeface="Ubuntu"/>
                <a:ea typeface="Ubuntu"/>
                <a:cs typeface="Ubuntu"/>
                <a:sym typeface="Ubuntu"/>
              </a:defRPr>
            </a:lvl8pPr>
            <a:lvl9pPr lvl="8">
              <a:spcBef>
                <a:spcPts val="0"/>
              </a:spcBef>
              <a:spcAft>
                <a:spcPts val="0"/>
              </a:spcAft>
              <a:buSzPts val="3600"/>
              <a:buFont typeface="Ubuntu"/>
              <a:buNone/>
              <a:defRPr sz="3600" b="1">
                <a:latin typeface="Ubuntu"/>
                <a:ea typeface="Ubuntu"/>
                <a:cs typeface="Ubuntu"/>
                <a:sym typeface="Ubuntu"/>
              </a:defRPr>
            </a:lvl9pPr>
          </a:lstStyle>
          <a:p>
            <a:endParaRPr/>
          </a:p>
        </p:txBody>
      </p:sp>
      <p:sp>
        <p:nvSpPr>
          <p:cNvPr id="24" name="Google Shape;24;p5"/>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lvl1pPr marL="457200" lvl="0" indent="-336550">
              <a:lnSpc>
                <a:spcPct val="115000"/>
              </a:lnSpc>
              <a:spcBef>
                <a:spcPts val="0"/>
              </a:spcBef>
              <a:spcAft>
                <a:spcPts val="0"/>
              </a:spcAft>
              <a:buClr>
                <a:srgbClr val="FFFFFF"/>
              </a:buClr>
              <a:buSzPts val="1700"/>
              <a:buFont typeface="Ubuntu"/>
              <a:buChar char="●"/>
              <a:defRPr>
                <a:solidFill>
                  <a:srgbClr val="FFFFFF"/>
                </a:solidFill>
                <a:latin typeface="Ubuntu"/>
                <a:ea typeface="Ubuntu"/>
                <a:cs typeface="Ubuntu"/>
                <a:sym typeface="Ubuntu"/>
              </a:defRPr>
            </a:lvl1pPr>
            <a:lvl2pPr marL="914400" lvl="1" indent="-342900">
              <a:lnSpc>
                <a:spcPct val="115000"/>
              </a:lnSpc>
              <a:spcBef>
                <a:spcPts val="0"/>
              </a:spcBef>
              <a:spcAft>
                <a:spcPts val="0"/>
              </a:spcAft>
              <a:buClr>
                <a:srgbClr val="FFFFFF"/>
              </a:buClr>
              <a:buSzPts val="1800"/>
              <a:buFont typeface="Ubuntu"/>
              <a:buChar char="○"/>
              <a:defRPr sz="1800">
                <a:solidFill>
                  <a:srgbClr val="FFFFFF"/>
                </a:solidFill>
                <a:latin typeface="Ubuntu"/>
                <a:ea typeface="Ubuntu"/>
                <a:cs typeface="Ubuntu"/>
                <a:sym typeface="Ubuntu"/>
              </a:defRPr>
            </a:lvl2pPr>
            <a:lvl3pPr marL="1371600" lvl="2" indent="-342900">
              <a:lnSpc>
                <a:spcPct val="115000"/>
              </a:lnSpc>
              <a:spcBef>
                <a:spcPts val="0"/>
              </a:spcBef>
              <a:spcAft>
                <a:spcPts val="0"/>
              </a:spcAft>
              <a:buClr>
                <a:srgbClr val="FFFFFF"/>
              </a:buClr>
              <a:buSzPts val="1800"/>
              <a:buFont typeface="Ubuntu"/>
              <a:buChar char="■"/>
              <a:defRPr sz="1800">
                <a:solidFill>
                  <a:srgbClr val="FFFFFF"/>
                </a:solidFill>
                <a:latin typeface="Ubuntu"/>
                <a:ea typeface="Ubuntu"/>
                <a:cs typeface="Ubuntu"/>
                <a:sym typeface="Ubuntu"/>
              </a:defRPr>
            </a:lvl3pPr>
            <a:lvl4pPr marL="1828800" lvl="3" indent="-342900">
              <a:lnSpc>
                <a:spcPct val="115000"/>
              </a:lnSpc>
              <a:spcBef>
                <a:spcPts val="0"/>
              </a:spcBef>
              <a:spcAft>
                <a:spcPts val="0"/>
              </a:spcAft>
              <a:buClr>
                <a:srgbClr val="FFFFFF"/>
              </a:buClr>
              <a:buSzPts val="1800"/>
              <a:buFont typeface="Ubuntu"/>
              <a:buChar char="●"/>
              <a:defRPr sz="1800">
                <a:solidFill>
                  <a:srgbClr val="FFFFFF"/>
                </a:solidFill>
                <a:latin typeface="Ubuntu"/>
                <a:ea typeface="Ubuntu"/>
                <a:cs typeface="Ubuntu"/>
                <a:sym typeface="Ubuntu"/>
              </a:defRPr>
            </a:lvl4pPr>
            <a:lvl5pPr marL="2286000" lvl="4" indent="-342900">
              <a:lnSpc>
                <a:spcPct val="115000"/>
              </a:lnSpc>
              <a:spcBef>
                <a:spcPts val="0"/>
              </a:spcBef>
              <a:spcAft>
                <a:spcPts val="0"/>
              </a:spcAft>
              <a:buClr>
                <a:srgbClr val="FFFFFF"/>
              </a:buClr>
              <a:buSzPts val="1800"/>
              <a:buFont typeface="Ubuntu"/>
              <a:buChar char="○"/>
              <a:defRPr sz="1800">
                <a:solidFill>
                  <a:srgbClr val="FFFFFF"/>
                </a:solidFill>
                <a:latin typeface="Ubuntu"/>
                <a:ea typeface="Ubuntu"/>
                <a:cs typeface="Ubuntu"/>
                <a:sym typeface="Ubuntu"/>
              </a:defRPr>
            </a:lvl5pPr>
            <a:lvl6pPr marL="2743200" lvl="5" indent="-342900">
              <a:lnSpc>
                <a:spcPct val="115000"/>
              </a:lnSpc>
              <a:spcBef>
                <a:spcPts val="0"/>
              </a:spcBef>
              <a:spcAft>
                <a:spcPts val="0"/>
              </a:spcAft>
              <a:buClr>
                <a:srgbClr val="FFFFFF"/>
              </a:buClr>
              <a:buSzPts val="1800"/>
              <a:buFont typeface="Ubuntu"/>
              <a:buChar char="■"/>
              <a:defRPr sz="1800">
                <a:solidFill>
                  <a:srgbClr val="FFFFFF"/>
                </a:solidFill>
                <a:latin typeface="Ubuntu"/>
                <a:ea typeface="Ubuntu"/>
                <a:cs typeface="Ubuntu"/>
                <a:sym typeface="Ubuntu"/>
              </a:defRPr>
            </a:lvl6pPr>
            <a:lvl7pPr marL="3200400" lvl="6" indent="-342900">
              <a:lnSpc>
                <a:spcPct val="115000"/>
              </a:lnSpc>
              <a:spcBef>
                <a:spcPts val="0"/>
              </a:spcBef>
              <a:spcAft>
                <a:spcPts val="0"/>
              </a:spcAft>
              <a:buClr>
                <a:srgbClr val="FFFFFF"/>
              </a:buClr>
              <a:buSzPts val="1800"/>
              <a:buFont typeface="Ubuntu"/>
              <a:buChar char="●"/>
              <a:defRPr sz="1800">
                <a:solidFill>
                  <a:srgbClr val="FFFFFF"/>
                </a:solidFill>
                <a:latin typeface="Ubuntu"/>
                <a:ea typeface="Ubuntu"/>
                <a:cs typeface="Ubuntu"/>
                <a:sym typeface="Ubuntu"/>
              </a:defRPr>
            </a:lvl7pPr>
            <a:lvl8pPr marL="3657600" lvl="7" indent="-342900">
              <a:lnSpc>
                <a:spcPct val="115000"/>
              </a:lnSpc>
              <a:spcBef>
                <a:spcPts val="0"/>
              </a:spcBef>
              <a:spcAft>
                <a:spcPts val="0"/>
              </a:spcAft>
              <a:buClr>
                <a:srgbClr val="FFFFFF"/>
              </a:buClr>
              <a:buSzPts val="1800"/>
              <a:buFont typeface="Ubuntu"/>
              <a:buChar char="○"/>
              <a:defRPr sz="1800">
                <a:solidFill>
                  <a:srgbClr val="FFFFFF"/>
                </a:solidFill>
                <a:latin typeface="Ubuntu"/>
                <a:ea typeface="Ubuntu"/>
                <a:cs typeface="Ubuntu"/>
                <a:sym typeface="Ubuntu"/>
              </a:defRPr>
            </a:lvl8pPr>
            <a:lvl9pPr marL="4114800" lvl="8" indent="-342900">
              <a:lnSpc>
                <a:spcPct val="115000"/>
              </a:lnSpc>
              <a:spcBef>
                <a:spcPts val="0"/>
              </a:spcBef>
              <a:spcAft>
                <a:spcPts val="0"/>
              </a:spcAft>
              <a:buClr>
                <a:srgbClr val="FFFFFF"/>
              </a:buClr>
              <a:buSzPts val="1800"/>
              <a:buFont typeface="Ubuntu"/>
              <a:buChar char="■"/>
              <a:defRPr sz="1800">
                <a:solidFill>
                  <a:srgbClr val="FFFFFF"/>
                </a:solidFill>
                <a:latin typeface="Ubuntu"/>
                <a:ea typeface="Ubuntu"/>
                <a:cs typeface="Ubuntu"/>
                <a:sym typeface="Ubuntu"/>
              </a:defRPr>
            </a:lvl9pPr>
          </a:lstStyle>
          <a:p>
            <a:endParaRPr/>
          </a:p>
        </p:txBody>
      </p:sp>
      <p:sp>
        <p:nvSpPr>
          <p:cNvPr id="25" name="Google Shape;25;p5"/>
          <p:cNvSpPr txBox="1"/>
          <p:nvPr/>
        </p:nvSpPr>
        <p:spPr>
          <a:xfrm>
            <a:off x="1372350" y="4700800"/>
            <a:ext cx="6399300" cy="402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A2C4C9"/>
                </a:solidFill>
                <a:latin typeface="Ubuntu"/>
                <a:ea typeface="Ubuntu"/>
                <a:cs typeface="Ubuntu"/>
                <a:sym typeface="Ubuntu"/>
              </a:rPr>
              <a:t>Growth Academy, Innovation Entrepreneurship Curriculum - Version 2.7 -  www.startupcommons.org</a:t>
            </a:r>
            <a:endParaRPr sz="1000">
              <a:solidFill>
                <a:srgbClr val="A2C4C9"/>
              </a:solidFill>
              <a:latin typeface="Ubuntu"/>
              <a:ea typeface="Ubuntu"/>
              <a:cs typeface="Ubuntu"/>
              <a:sym typeface="Ubuntu"/>
            </a:endParaRPr>
          </a:p>
        </p:txBody>
      </p:sp>
      <p:pic>
        <p:nvPicPr>
          <p:cNvPr id="26" name="Google Shape;26;p5" descr="SC_Logo_white.png"/>
          <p:cNvPicPr preferRelativeResize="0"/>
          <p:nvPr/>
        </p:nvPicPr>
        <p:blipFill>
          <a:blip r:embed="rId2">
            <a:alphaModFix amt="49000"/>
          </a:blip>
          <a:stretch>
            <a:fillRect/>
          </a:stretch>
        </p:blipFill>
        <p:spPr>
          <a:xfrm>
            <a:off x="103549" y="4654701"/>
            <a:ext cx="988549" cy="494500"/>
          </a:xfrm>
          <a:prstGeom prst="rect">
            <a:avLst/>
          </a:prstGeom>
          <a:noFill/>
          <a:ln>
            <a:noFill/>
          </a:ln>
        </p:spPr>
      </p:pic>
      <p:pic>
        <p:nvPicPr>
          <p:cNvPr id="27" name="Google Shape;27;p5"/>
          <p:cNvPicPr preferRelativeResize="0"/>
          <p:nvPr/>
        </p:nvPicPr>
        <p:blipFill>
          <a:blip r:embed="rId3">
            <a:alphaModFix amt="51000"/>
          </a:blip>
          <a:stretch>
            <a:fillRect/>
          </a:stretch>
        </p:blipFill>
        <p:spPr>
          <a:xfrm>
            <a:off x="8139925" y="4754313"/>
            <a:ext cx="838200" cy="2952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FBFBFB"/>
        </a:solid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body" idx="1"/>
          </p:nvPr>
        </p:nvSpPr>
        <p:spPr>
          <a:xfrm>
            <a:off x="311700" y="442852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rgbClr val="36444D"/>
              </a:buClr>
              <a:buSzPts val="1700"/>
              <a:buFont typeface="Quicksand"/>
              <a:buNone/>
              <a:defRPr>
                <a:solidFill>
                  <a:srgbClr val="36444D"/>
                </a:solidFill>
                <a:latin typeface="Quicksand"/>
                <a:ea typeface="Quicksand"/>
                <a:cs typeface="Quicksand"/>
                <a:sym typeface="Quicksand"/>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0"/>
        <p:cNvGrpSpPr/>
        <p:nvPr/>
      </p:nvGrpSpPr>
      <p:grpSpPr>
        <a:xfrm>
          <a:off x="0" y="0"/>
          <a:ext cx="0" cy="0"/>
          <a:chOff x="0" y="0"/>
          <a:chExt cx="0" cy="0"/>
        </a:xfrm>
      </p:grpSpPr>
      <p:sp>
        <p:nvSpPr>
          <p:cNvPr id="131" name="Google Shape;131;p3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2" name="Google Shape;132;p3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3" name="Google Shape;133;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37"/>
          <p:cNvSpPr/>
          <p:nvPr/>
        </p:nvSpPr>
        <p:spPr>
          <a:xfrm>
            <a:off x="0" y="0"/>
            <a:ext cx="9143700" cy="26307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666666"/>
                </a:solidFill>
                <a:latin typeface="Raleway"/>
                <a:ea typeface="Raleway"/>
                <a:cs typeface="Raleway"/>
                <a:sym typeface="Raleway"/>
              </a:rPr>
              <a:t> Why?</a:t>
            </a:r>
            <a:r>
              <a:rPr lang="en" sz="1200">
                <a:solidFill>
                  <a:srgbClr val="666666"/>
                </a:solidFill>
                <a:latin typeface="Raleway"/>
                <a:ea typeface="Raleway"/>
                <a:cs typeface="Raleway"/>
                <a:sym typeface="Raleway"/>
              </a:rPr>
              <a:t> </a:t>
            </a:r>
            <a:r>
              <a:rPr lang="en" sz="1000">
                <a:solidFill>
                  <a:srgbClr val="666666"/>
                </a:solidFill>
                <a:latin typeface="Raleway"/>
                <a:ea typeface="Raleway"/>
                <a:cs typeface="Raleway"/>
                <a:sym typeface="Raleway"/>
              </a:rPr>
              <a:t>(Why do we exist? Our believes or rationale).</a:t>
            </a:r>
            <a:endParaRPr sz="1200">
              <a:solidFill>
                <a:srgbClr val="666666"/>
              </a:solidFill>
              <a:latin typeface="Raleway"/>
              <a:ea typeface="Raleway"/>
              <a:cs typeface="Raleway"/>
              <a:sym typeface="Raleway"/>
            </a:endParaRPr>
          </a:p>
        </p:txBody>
      </p:sp>
      <p:sp>
        <p:nvSpPr>
          <p:cNvPr id="136" name="Google Shape;136;p37"/>
          <p:cNvSpPr/>
          <p:nvPr/>
        </p:nvSpPr>
        <p:spPr>
          <a:xfrm>
            <a:off x="6093825" y="0"/>
            <a:ext cx="3050100" cy="2554500"/>
          </a:xfrm>
          <a:prstGeom prst="rect">
            <a:avLst/>
          </a:prstGeom>
          <a:solidFill>
            <a:srgbClr val="B7B7B7"/>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FFFFF"/>
                </a:solidFill>
                <a:latin typeface="Raleway"/>
                <a:ea typeface="Raleway"/>
                <a:cs typeface="Raleway"/>
                <a:sym typeface="Raleway"/>
              </a:rPr>
              <a:t>  Vision</a:t>
            </a:r>
            <a:r>
              <a:rPr lang="en" sz="1200">
                <a:solidFill>
                  <a:srgbClr val="FFFFFF"/>
                </a:solidFill>
                <a:latin typeface="Raleway"/>
                <a:ea typeface="Raleway"/>
                <a:cs typeface="Raleway"/>
                <a:sym typeface="Raleway"/>
              </a:rPr>
              <a:t> </a:t>
            </a:r>
            <a:r>
              <a:rPr lang="en" sz="1000">
                <a:solidFill>
                  <a:srgbClr val="FFFFFF"/>
                </a:solidFill>
                <a:latin typeface="Raleway"/>
                <a:ea typeface="Raleway"/>
                <a:cs typeface="Raleway"/>
                <a:sym typeface="Raleway"/>
              </a:rPr>
              <a:t>(Descriptive long term ambition)</a:t>
            </a:r>
            <a:endParaRPr sz="1200">
              <a:solidFill>
                <a:srgbClr val="FFFFFF"/>
              </a:solidFill>
              <a:latin typeface="Raleway"/>
              <a:ea typeface="Raleway"/>
              <a:cs typeface="Raleway"/>
              <a:sym typeface="Raleway"/>
            </a:endParaRPr>
          </a:p>
        </p:txBody>
      </p:sp>
      <p:sp>
        <p:nvSpPr>
          <p:cNvPr id="137" name="Google Shape;137;p37"/>
          <p:cNvSpPr/>
          <p:nvPr/>
        </p:nvSpPr>
        <p:spPr>
          <a:xfrm>
            <a:off x="6233325" y="362500"/>
            <a:ext cx="2771100" cy="20595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666666"/>
              </a:solidFill>
              <a:latin typeface="Raleway"/>
              <a:ea typeface="Raleway"/>
              <a:cs typeface="Raleway"/>
              <a:sym typeface="Raleway"/>
            </a:endParaRPr>
          </a:p>
        </p:txBody>
      </p:sp>
      <p:sp>
        <p:nvSpPr>
          <p:cNvPr id="138" name="Google Shape;138;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9" name="Google Shape;139;p37"/>
          <p:cNvSpPr/>
          <p:nvPr/>
        </p:nvSpPr>
        <p:spPr>
          <a:xfrm>
            <a:off x="0" y="2554500"/>
            <a:ext cx="9144000" cy="1356600"/>
          </a:xfrm>
          <a:prstGeom prst="rect">
            <a:avLst/>
          </a:prstGeom>
          <a:solidFill>
            <a:schemeClr val="l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a:latin typeface="Raleway"/>
              <a:ea typeface="Raleway"/>
              <a:cs typeface="Raleway"/>
              <a:sym typeface="Raleway"/>
            </a:endParaRPr>
          </a:p>
        </p:txBody>
      </p:sp>
      <p:sp>
        <p:nvSpPr>
          <p:cNvPr id="140" name="Google Shape;140;p37"/>
          <p:cNvSpPr/>
          <p:nvPr/>
        </p:nvSpPr>
        <p:spPr>
          <a:xfrm>
            <a:off x="177600" y="2554500"/>
            <a:ext cx="1724100" cy="332100"/>
          </a:xfrm>
          <a:prstGeom prst="rect">
            <a:avLst/>
          </a:prstGeom>
          <a:solidFill>
            <a:schemeClr val="lt2"/>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b="1">
                <a:solidFill>
                  <a:srgbClr val="666666"/>
                </a:solidFill>
                <a:latin typeface="Raleway"/>
                <a:ea typeface="Raleway"/>
                <a:cs typeface="Raleway"/>
                <a:sym typeface="Raleway"/>
              </a:rPr>
              <a:t>#1</a:t>
            </a:r>
            <a:endParaRPr sz="1000" b="1">
              <a:solidFill>
                <a:srgbClr val="666666"/>
              </a:solidFill>
              <a:latin typeface="Raleway"/>
              <a:ea typeface="Raleway"/>
              <a:cs typeface="Raleway"/>
              <a:sym typeface="Raleway"/>
            </a:endParaRPr>
          </a:p>
        </p:txBody>
      </p:sp>
      <p:sp>
        <p:nvSpPr>
          <p:cNvPr id="141" name="Google Shape;141;p37"/>
          <p:cNvSpPr/>
          <p:nvPr/>
        </p:nvSpPr>
        <p:spPr>
          <a:xfrm>
            <a:off x="1976875" y="2554500"/>
            <a:ext cx="1724100" cy="332100"/>
          </a:xfrm>
          <a:prstGeom prst="rect">
            <a:avLst/>
          </a:prstGeom>
          <a:solidFill>
            <a:schemeClr val="lt2"/>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b="1">
                <a:solidFill>
                  <a:srgbClr val="666666"/>
                </a:solidFill>
                <a:latin typeface="Raleway"/>
                <a:ea typeface="Raleway"/>
                <a:cs typeface="Raleway"/>
                <a:sym typeface="Raleway"/>
              </a:rPr>
              <a:t>#2</a:t>
            </a:r>
            <a:endParaRPr sz="1000" b="1">
              <a:solidFill>
                <a:srgbClr val="666666"/>
              </a:solidFill>
              <a:latin typeface="Raleway"/>
              <a:ea typeface="Raleway"/>
              <a:cs typeface="Raleway"/>
              <a:sym typeface="Raleway"/>
            </a:endParaRPr>
          </a:p>
        </p:txBody>
      </p:sp>
      <p:sp>
        <p:nvSpPr>
          <p:cNvPr id="142" name="Google Shape;142;p37"/>
          <p:cNvSpPr/>
          <p:nvPr/>
        </p:nvSpPr>
        <p:spPr>
          <a:xfrm>
            <a:off x="3786050" y="2554500"/>
            <a:ext cx="1724100" cy="332100"/>
          </a:xfrm>
          <a:prstGeom prst="rect">
            <a:avLst/>
          </a:prstGeom>
          <a:solidFill>
            <a:schemeClr val="lt2"/>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b="1">
                <a:solidFill>
                  <a:srgbClr val="666666"/>
                </a:solidFill>
                <a:latin typeface="Raleway"/>
                <a:ea typeface="Raleway"/>
                <a:cs typeface="Raleway"/>
                <a:sym typeface="Raleway"/>
              </a:rPr>
              <a:t>#3</a:t>
            </a:r>
            <a:endParaRPr sz="1000" b="1">
              <a:solidFill>
                <a:srgbClr val="666666"/>
              </a:solidFill>
              <a:latin typeface="Raleway"/>
              <a:ea typeface="Raleway"/>
              <a:cs typeface="Raleway"/>
              <a:sym typeface="Raleway"/>
            </a:endParaRPr>
          </a:p>
        </p:txBody>
      </p:sp>
      <p:sp>
        <p:nvSpPr>
          <p:cNvPr id="143" name="Google Shape;143;p37"/>
          <p:cNvSpPr/>
          <p:nvPr/>
        </p:nvSpPr>
        <p:spPr>
          <a:xfrm>
            <a:off x="5595500" y="2554500"/>
            <a:ext cx="1724100" cy="332100"/>
          </a:xfrm>
          <a:prstGeom prst="rect">
            <a:avLst/>
          </a:prstGeom>
          <a:solidFill>
            <a:schemeClr val="lt2"/>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b="1">
                <a:solidFill>
                  <a:srgbClr val="666666"/>
                </a:solidFill>
                <a:latin typeface="Raleway"/>
                <a:ea typeface="Raleway"/>
                <a:cs typeface="Raleway"/>
                <a:sym typeface="Raleway"/>
              </a:rPr>
              <a:t>#4</a:t>
            </a:r>
            <a:endParaRPr sz="1000" b="1">
              <a:solidFill>
                <a:srgbClr val="666666"/>
              </a:solidFill>
              <a:latin typeface="Raleway"/>
              <a:ea typeface="Raleway"/>
              <a:cs typeface="Raleway"/>
              <a:sym typeface="Raleway"/>
            </a:endParaRPr>
          </a:p>
        </p:txBody>
      </p:sp>
      <p:sp>
        <p:nvSpPr>
          <p:cNvPr id="144" name="Google Shape;144;p37"/>
          <p:cNvSpPr/>
          <p:nvPr/>
        </p:nvSpPr>
        <p:spPr>
          <a:xfrm>
            <a:off x="7394475" y="2554500"/>
            <a:ext cx="1724100" cy="332100"/>
          </a:xfrm>
          <a:prstGeom prst="rect">
            <a:avLst/>
          </a:prstGeom>
          <a:solidFill>
            <a:schemeClr val="lt2"/>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b="1">
                <a:solidFill>
                  <a:srgbClr val="666666"/>
                </a:solidFill>
                <a:latin typeface="Raleway"/>
                <a:ea typeface="Raleway"/>
                <a:cs typeface="Raleway"/>
                <a:sym typeface="Raleway"/>
              </a:rPr>
              <a:t>#5</a:t>
            </a:r>
            <a:endParaRPr sz="1000" b="1">
              <a:solidFill>
                <a:srgbClr val="666666"/>
              </a:solidFill>
              <a:latin typeface="Raleway"/>
              <a:ea typeface="Raleway"/>
              <a:cs typeface="Raleway"/>
              <a:sym typeface="Raleway"/>
            </a:endParaRPr>
          </a:p>
        </p:txBody>
      </p:sp>
      <p:sp>
        <p:nvSpPr>
          <p:cNvPr id="145" name="Google Shape;145;p37"/>
          <p:cNvSpPr/>
          <p:nvPr/>
        </p:nvSpPr>
        <p:spPr>
          <a:xfrm>
            <a:off x="91200" y="2828592"/>
            <a:ext cx="1724100" cy="990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latin typeface="Raleway"/>
              <a:ea typeface="Raleway"/>
              <a:cs typeface="Raleway"/>
              <a:sym typeface="Raleway"/>
            </a:endParaRPr>
          </a:p>
        </p:txBody>
      </p:sp>
      <p:sp>
        <p:nvSpPr>
          <p:cNvPr id="146" name="Google Shape;146;p37"/>
          <p:cNvSpPr/>
          <p:nvPr/>
        </p:nvSpPr>
        <p:spPr>
          <a:xfrm>
            <a:off x="1900556" y="2828592"/>
            <a:ext cx="1724100" cy="990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Raleway"/>
              <a:ea typeface="Raleway"/>
              <a:cs typeface="Raleway"/>
              <a:sym typeface="Raleway"/>
            </a:endParaRPr>
          </a:p>
        </p:txBody>
      </p:sp>
      <p:sp>
        <p:nvSpPr>
          <p:cNvPr id="147" name="Google Shape;147;p37"/>
          <p:cNvSpPr/>
          <p:nvPr/>
        </p:nvSpPr>
        <p:spPr>
          <a:xfrm>
            <a:off x="3709932" y="2828592"/>
            <a:ext cx="1724100" cy="9903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a:latin typeface="Raleway"/>
              <a:ea typeface="Raleway"/>
              <a:cs typeface="Raleway"/>
              <a:sym typeface="Raleway"/>
            </a:endParaRPr>
          </a:p>
        </p:txBody>
      </p:sp>
      <p:sp>
        <p:nvSpPr>
          <p:cNvPr id="148" name="Google Shape;148;p37"/>
          <p:cNvSpPr/>
          <p:nvPr/>
        </p:nvSpPr>
        <p:spPr>
          <a:xfrm>
            <a:off x="5519304" y="2840585"/>
            <a:ext cx="1724100" cy="990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a:latin typeface="Raleway"/>
              <a:ea typeface="Raleway"/>
              <a:cs typeface="Raleway"/>
              <a:sym typeface="Raleway"/>
            </a:endParaRPr>
          </a:p>
        </p:txBody>
      </p:sp>
      <p:sp>
        <p:nvSpPr>
          <p:cNvPr id="149" name="Google Shape;149;p37"/>
          <p:cNvSpPr/>
          <p:nvPr/>
        </p:nvSpPr>
        <p:spPr>
          <a:xfrm>
            <a:off x="7328664" y="2828592"/>
            <a:ext cx="1724100" cy="990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Raleway"/>
              <a:ea typeface="Raleway"/>
              <a:cs typeface="Raleway"/>
              <a:sym typeface="Raleway"/>
            </a:endParaRPr>
          </a:p>
        </p:txBody>
      </p:sp>
      <p:sp>
        <p:nvSpPr>
          <p:cNvPr id="150" name="Google Shape;150;p37"/>
          <p:cNvSpPr/>
          <p:nvPr/>
        </p:nvSpPr>
        <p:spPr>
          <a:xfrm>
            <a:off x="91200" y="362500"/>
            <a:ext cx="5904600" cy="639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Raleway"/>
              <a:ea typeface="Raleway"/>
              <a:cs typeface="Raleway"/>
              <a:sym typeface="Raleway"/>
            </a:endParaRPr>
          </a:p>
        </p:txBody>
      </p:sp>
      <p:sp>
        <p:nvSpPr>
          <p:cNvPr id="151" name="Google Shape;151;p37"/>
          <p:cNvSpPr/>
          <p:nvPr/>
        </p:nvSpPr>
        <p:spPr>
          <a:xfrm>
            <a:off x="0" y="3901200"/>
            <a:ext cx="9143700" cy="12423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FFFFFF"/>
                </a:solidFill>
                <a:latin typeface="Raleway"/>
                <a:ea typeface="Raleway"/>
                <a:cs typeface="Raleway"/>
                <a:sym typeface="Raleway"/>
              </a:rPr>
              <a:t>Values</a:t>
            </a:r>
            <a:endParaRPr sz="1200" b="1">
              <a:solidFill>
                <a:srgbClr val="FFFFFF"/>
              </a:solidFill>
              <a:latin typeface="Raleway"/>
              <a:ea typeface="Raleway"/>
              <a:cs typeface="Raleway"/>
              <a:sym typeface="Raleway"/>
            </a:endParaRPr>
          </a:p>
          <a:p>
            <a:pPr marL="0" lvl="0" indent="0" algn="l" rtl="0">
              <a:lnSpc>
                <a:spcPct val="115000"/>
              </a:lnSpc>
              <a:spcBef>
                <a:spcPts val="0"/>
              </a:spcBef>
              <a:spcAft>
                <a:spcPts val="0"/>
              </a:spcAft>
              <a:buNone/>
            </a:pPr>
            <a:r>
              <a:rPr lang="en" sz="1000">
                <a:solidFill>
                  <a:srgbClr val="FFFFFF"/>
                </a:solidFill>
                <a:latin typeface="Raleway"/>
                <a:ea typeface="Raleway"/>
                <a:cs typeface="Raleway"/>
                <a:sym typeface="Raleway"/>
              </a:rPr>
              <a:t>Defining our</a:t>
            </a:r>
            <a:endParaRPr sz="1000">
              <a:solidFill>
                <a:srgbClr val="FFFFFF"/>
              </a:solidFill>
              <a:latin typeface="Raleway"/>
              <a:ea typeface="Raleway"/>
              <a:cs typeface="Raleway"/>
              <a:sym typeface="Raleway"/>
            </a:endParaRPr>
          </a:p>
          <a:p>
            <a:pPr marL="0" lvl="0" indent="0" algn="l" rtl="0">
              <a:lnSpc>
                <a:spcPct val="115000"/>
              </a:lnSpc>
              <a:spcBef>
                <a:spcPts val="0"/>
              </a:spcBef>
              <a:spcAft>
                <a:spcPts val="0"/>
              </a:spcAft>
              <a:buNone/>
            </a:pPr>
            <a:r>
              <a:rPr lang="en" sz="1000">
                <a:solidFill>
                  <a:srgbClr val="FFFFFF"/>
                </a:solidFill>
                <a:latin typeface="Raleway"/>
                <a:ea typeface="Raleway"/>
                <a:cs typeface="Raleway"/>
                <a:sym typeface="Raleway"/>
              </a:rPr>
              <a:t>organization</a:t>
            </a:r>
            <a:endParaRPr sz="1000">
              <a:solidFill>
                <a:srgbClr val="FFFFFF"/>
              </a:solidFill>
              <a:latin typeface="Raleway"/>
              <a:ea typeface="Raleway"/>
              <a:cs typeface="Raleway"/>
              <a:sym typeface="Raleway"/>
            </a:endParaRPr>
          </a:p>
          <a:p>
            <a:pPr marL="0" lvl="0" indent="0" algn="l" rtl="0">
              <a:lnSpc>
                <a:spcPct val="115000"/>
              </a:lnSpc>
              <a:spcBef>
                <a:spcPts val="0"/>
              </a:spcBef>
              <a:spcAft>
                <a:spcPts val="0"/>
              </a:spcAft>
              <a:buNone/>
            </a:pPr>
            <a:r>
              <a:rPr lang="en" sz="1000">
                <a:solidFill>
                  <a:srgbClr val="FFFFFF"/>
                </a:solidFill>
                <a:latin typeface="Raleway"/>
                <a:ea typeface="Raleway"/>
                <a:cs typeface="Raleway"/>
                <a:sym typeface="Raleway"/>
              </a:rPr>
              <a:t>Culture</a:t>
            </a:r>
            <a:endParaRPr sz="1000">
              <a:solidFill>
                <a:srgbClr val="FFFFFF"/>
              </a:solidFill>
              <a:latin typeface="Raleway"/>
              <a:ea typeface="Raleway"/>
              <a:cs typeface="Raleway"/>
              <a:sym typeface="Raleway"/>
            </a:endParaRPr>
          </a:p>
          <a:p>
            <a:pPr marL="0" lvl="0" indent="0" algn="l" rtl="0">
              <a:lnSpc>
                <a:spcPct val="115000"/>
              </a:lnSpc>
              <a:spcBef>
                <a:spcPts val="0"/>
              </a:spcBef>
              <a:spcAft>
                <a:spcPts val="0"/>
              </a:spcAft>
              <a:buNone/>
            </a:pPr>
            <a:endParaRPr sz="1000">
              <a:solidFill>
                <a:srgbClr val="FFFFFF"/>
              </a:solidFill>
              <a:latin typeface="Raleway"/>
              <a:ea typeface="Raleway"/>
              <a:cs typeface="Raleway"/>
              <a:sym typeface="Raleway"/>
            </a:endParaRPr>
          </a:p>
        </p:txBody>
      </p:sp>
      <p:sp>
        <p:nvSpPr>
          <p:cNvPr id="152" name="Google Shape;152;p37"/>
          <p:cNvSpPr/>
          <p:nvPr/>
        </p:nvSpPr>
        <p:spPr>
          <a:xfrm>
            <a:off x="1039075" y="3992638"/>
            <a:ext cx="2613900" cy="799200"/>
          </a:xfrm>
          <a:prstGeom prst="rect">
            <a:avLst/>
          </a:prstGeom>
          <a:solidFill>
            <a:srgbClr val="FFFFFF"/>
          </a:solidFill>
          <a:ln>
            <a:noFill/>
          </a:ln>
        </p:spPr>
        <p:txBody>
          <a:bodyPr spcFirstLastPara="1" wrap="square" lIns="91425" tIns="91425" rIns="91425" bIns="91425" anchor="t" anchorCtr="0">
            <a:noAutofit/>
          </a:bodyPr>
          <a:lstStyle/>
          <a:p>
            <a:pPr marL="457200" lvl="0" indent="-292100" algn="l" rtl="0">
              <a:spcBef>
                <a:spcPts val="0"/>
              </a:spcBef>
              <a:spcAft>
                <a:spcPts val="0"/>
              </a:spcAft>
              <a:buClr>
                <a:srgbClr val="666666"/>
              </a:buClr>
              <a:buSzPts val="1000"/>
              <a:buFont typeface="Raleway"/>
              <a:buChar char="●"/>
            </a:pP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endParaRPr sz="1000">
              <a:latin typeface="Raleway"/>
              <a:ea typeface="Raleway"/>
              <a:cs typeface="Raleway"/>
              <a:sym typeface="Raleway"/>
            </a:endParaRPr>
          </a:p>
        </p:txBody>
      </p:sp>
      <p:sp>
        <p:nvSpPr>
          <p:cNvPr id="153" name="Google Shape;153;p37"/>
          <p:cNvSpPr/>
          <p:nvPr/>
        </p:nvSpPr>
        <p:spPr>
          <a:xfrm>
            <a:off x="6438825" y="3992500"/>
            <a:ext cx="2613900" cy="799200"/>
          </a:xfrm>
          <a:prstGeom prst="rect">
            <a:avLst/>
          </a:prstGeom>
          <a:solidFill>
            <a:srgbClr val="FFFFFF"/>
          </a:solidFill>
          <a:ln>
            <a:noFill/>
          </a:ln>
        </p:spPr>
        <p:txBody>
          <a:bodyPr spcFirstLastPara="1" wrap="square" lIns="91425" tIns="91425" rIns="91425" bIns="91425" anchor="t" anchorCtr="0">
            <a:noAutofit/>
          </a:bodyPr>
          <a:lstStyle/>
          <a:p>
            <a:pPr marL="457200" lvl="0" indent="-292100" algn="l" rtl="0">
              <a:spcBef>
                <a:spcPts val="0"/>
              </a:spcBef>
              <a:spcAft>
                <a:spcPts val="0"/>
              </a:spcAft>
              <a:buClr>
                <a:srgbClr val="666666"/>
              </a:buClr>
              <a:buSzPts val="1000"/>
              <a:buFont typeface="Raleway"/>
              <a:buChar char="●"/>
            </a:pP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endParaRPr sz="1000">
              <a:solidFill>
                <a:schemeClr val="dk1"/>
              </a:solidFill>
              <a:latin typeface="Raleway"/>
              <a:ea typeface="Raleway"/>
              <a:cs typeface="Raleway"/>
              <a:sym typeface="Raleway"/>
            </a:endParaRPr>
          </a:p>
          <a:p>
            <a:pPr marL="0" lvl="0" indent="0" algn="l" rtl="0">
              <a:spcBef>
                <a:spcPts val="0"/>
              </a:spcBef>
              <a:spcAft>
                <a:spcPts val="0"/>
              </a:spcAft>
              <a:buNone/>
            </a:pPr>
            <a:endParaRPr sz="1000">
              <a:solidFill>
                <a:schemeClr val="dk1"/>
              </a:solidFill>
              <a:latin typeface="Raleway"/>
              <a:ea typeface="Raleway"/>
              <a:cs typeface="Raleway"/>
              <a:sym typeface="Raleway"/>
            </a:endParaRPr>
          </a:p>
          <a:p>
            <a:pPr marL="0" lvl="0" indent="0" algn="l" rtl="0">
              <a:spcBef>
                <a:spcPts val="0"/>
              </a:spcBef>
              <a:spcAft>
                <a:spcPts val="0"/>
              </a:spcAft>
              <a:buNone/>
            </a:pPr>
            <a:endParaRPr sz="1000">
              <a:latin typeface="Raleway"/>
              <a:ea typeface="Raleway"/>
              <a:cs typeface="Raleway"/>
              <a:sym typeface="Raleway"/>
            </a:endParaRPr>
          </a:p>
        </p:txBody>
      </p:sp>
      <p:sp>
        <p:nvSpPr>
          <p:cNvPr id="154" name="Google Shape;154;p37"/>
          <p:cNvSpPr/>
          <p:nvPr/>
        </p:nvSpPr>
        <p:spPr>
          <a:xfrm>
            <a:off x="3738949" y="3992500"/>
            <a:ext cx="2613900" cy="799200"/>
          </a:xfrm>
          <a:prstGeom prst="rect">
            <a:avLst/>
          </a:prstGeom>
          <a:solidFill>
            <a:srgbClr val="FFFFFF"/>
          </a:solidFill>
          <a:ln>
            <a:noFill/>
          </a:ln>
        </p:spPr>
        <p:txBody>
          <a:bodyPr spcFirstLastPara="1" wrap="square" lIns="91425" tIns="91425" rIns="91425" bIns="91425" anchor="t" anchorCtr="0">
            <a:noAutofit/>
          </a:bodyPr>
          <a:lstStyle/>
          <a:p>
            <a:pPr marL="457200" lvl="0" indent="-292100" algn="l" rtl="0">
              <a:spcBef>
                <a:spcPts val="0"/>
              </a:spcBef>
              <a:spcAft>
                <a:spcPts val="0"/>
              </a:spcAft>
              <a:buClr>
                <a:srgbClr val="666666"/>
              </a:buClr>
              <a:buSzPts val="1000"/>
              <a:buFont typeface="Raleway"/>
              <a:buChar char="●"/>
            </a:pP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endParaRPr sz="1000">
              <a:latin typeface="Raleway"/>
              <a:ea typeface="Raleway"/>
              <a:cs typeface="Raleway"/>
              <a:sym typeface="Raleway"/>
            </a:endParaRPr>
          </a:p>
        </p:txBody>
      </p:sp>
      <p:sp>
        <p:nvSpPr>
          <p:cNvPr id="155" name="Google Shape;155;p37"/>
          <p:cNvSpPr txBox="1"/>
          <p:nvPr/>
        </p:nvSpPr>
        <p:spPr>
          <a:xfrm>
            <a:off x="7620" y="2525184"/>
            <a:ext cx="1616100" cy="33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rgbClr val="666666"/>
                </a:solidFill>
                <a:latin typeface="Raleway"/>
                <a:ea typeface="Raleway"/>
                <a:cs typeface="Raleway"/>
                <a:sym typeface="Raleway"/>
              </a:rPr>
              <a:t>Roadmap</a:t>
            </a:r>
            <a:endParaRPr sz="1000">
              <a:solidFill>
                <a:srgbClr val="666666"/>
              </a:solidFill>
              <a:latin typeface="Raleway"/>
              <a:ea typeface="Raleway"/>
              <a:cs typeface="Raleway"/>
              <a:sym typeface="Raleway"/>
            </a:endParaRPr>
          </a:p>
        </p:txBody>
      </p:sp>
      <p:pic>
        <p:nvPicPr>
          <p:cNvPr id="156" name="Google Shape;156;p37">
            <a:hlinkClick r:id="rId2"/>
          </p:cNvPr>
          <p:cNvPicPr preferRelativeResize="0"/>
          <p:nvPr/>
        </p:nvPicPr>
        <p:blipFill>
          <a:blip r:embed="rId3">
            <a:alphaModFix amt="70000"/>
          </a:blip>
          <a:stretch>
            <a:fillRect/>
          </a:stretch>
        </p:blipFill>
        <p:spPr>
          <a:xfrm>
            <a:off x="8341876" y="4840029"/>
            <a:ext cx="702652" cy="247525"/>
          </a:xfrm>
          <a:prstGeom prst="rect">
            <a:avLst/>
          </a:prstGeom>
          <a:noFill/>
          <a:ln>
            <a:noFill/>
          </a:ln>
        </p:spPr>
      </p:pic>
      <p:sp>
        <p:nvSpPr>
          <p:cNvPr id="157" name="Google Shape;157;p37"/>
          <p:cNvSpPr txBox="1"/>
          <p:nvPr/>
        </p:nvSpPr>
        <p:spPr>
          <a:xfrm>
            <a:off x="962875" y="4820425"/>
            <a:ext cx="3635400" cy="29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000" b="1" i="1">
                <a:solidFill>
                  <a:srgbClr val="434343"/>
                </a:solidFill>
                <a:latin typeface="Ubuntu"/>
                <a:ea typeface="Ubuntu"/>
                <a:cs typeface="Ubuntu"/>
                <a:sym typeface="Ubuntu"/>
              </a:rPr>
              <a:t>Company DNA Canvas </a:t>
            </a:r>
            <a:r>
              <a:rPr lang="en" sz="1000" i="1">
                <a:solidFill>
                  <a:srgbClr val="434343"/>
                </a:solidFill>
                <a:latin typeface="Ubuntu"/>
                <a:ea typeface="Ubuntu"/>
                <a:cs typeface="Ubuntu"/>
                <a:sym typeface="Ubuntu"/>
              </a:rPr>
              <a:t>by Startup Commons    Version 1.1</a:t>
            </a:r>
            <a:endParaRPr sz="1000" i="1">
              <a:solidFill>
                <a:srgbClr val="434343"/>
              </a:solidFill>
              <a:latin typeface="Ubuntu"/>
              <a:ea typeface="Ubuntu"/>
              <a:cs typeface="Ubuntu"/>
              <a:sym typeface="Ubuntu"/>
            </a:endParaRPr>
          </a:p>
        </p:txBody>
      </p:sp>
      <p:sp>
        <p:nvSpPr>
          <p:cNvPr id="158" name="Google Shape;158;p37"/>
          <p:cNvSpPr/>
          <p:nvPr/>
        </p:nvSpPr>
        <p:spPr>
          <a:xfrm>
            <a:off x="0" y="1001475"/>
            <a:ext cx="6389100" cy="1553100"/>
          </a:xfrm>
          <a:prstGeom prst="homePlate">
            <a:avLst>
              <a:gd name="adj" fmla="val 18380"/>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7"/>
          <p:cNvSpPr/>
          <p:nvPr/>
        </p:nvSpPr>
        <p:spPr>
          <a:xfrm>
            <a:off x="3073967" y="1353050"/>
            <a:ext cx="2921700" cy="1068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Raleway"/>
              <a:ea typeface="Raleway"/>
              <a:cs typeface="Raleway"/>
              <a:sym typeface="Raleway"/>
            </a:endParaRPr>
          </a:p>
        </p:txBody>
      </p:sp>
      <p:sp>
        <p:nvSpPr>
          <p:cNvPr id="160" name="Google Shape;160;p37"/>
          <p:cNvSpPr/>
          <p:nvPr/>
        </p:nvSpPr>
        <p:spPr>
          <a:xfrm>
            <a:off x="91200" y="1353050"/>
            <a:ext cx="2921700" cy="1068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Raleway"/>
              <a:ea typeface="Raleway"/>
              <a:cs typeface="Raleway"/>
              <a:sym typeface="Raleway"/>
            </a:endParaRPr>
          </a:p>
        </p:txBody>
      </p:sp>
      <p:sp>
        <p:nvSpPr>
          <p:cNvPr id="161" name="Google Shape;161;p37"/>
          <p:cNvSpPr/>
          <p:nvPr/>
        </p:nvSpPr>
        <p:spPr>
          <a:xfrm>
            <a:off x="-2175" y="1001400"/>
            <a:ext cx="2944200" cy="33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rgbClr val="FFFFFF"/>
                </a:solidFill>
                <a:latin typeface="Raleway"/>
                <a:ea typeface="Raleway"/>
                <a:cs typeface="Raleway"/>
                <a:sym typeface="Raleway"/>
              </a:rPr>
              <a:t>Mission </a:t>
            </a:r>
            <a:r>
              <a:rPr lang="en" sz="1000">
                <a:solidFill>
                  <a:srgbClr val="FFFFFF"/>
                </a:solidFill>
                <a:latin typeface="Raleway"/>
                <a:ea typeface="Raleway"/>
                <a:cs typeface="Raleway"/>
                <a:sym typeface="Raleway"/>
              </a:rPr>
              <a:t>(What value we provide to whom?)</a:t>
            </a:r>
            <a:endParaRPr sz="1000">
              <a:solidFill>
                <a:srgbClr val="FFFFFF"/>
              </a:solidFill>
              <a:latin typeface="Raleway"/>
              <a:ea typeface="Raleway"/>
              <a:cs typeface="Raleway"/>
              <a:sym typeface="Raleway"/>
            </a:endParaRPr>
          </a:p>
        </p:txBody>
      </p:sp>
      <p:sp>
        <p:nvSpPr>
          <p:cNvPr id="162" name="Google Shape;162;p37"/>
          <p:cNvSpPr/>
          <p:nvPr/>
        </p:nvSpPr>
        <p:spPr>
          <a:xfrm>
            <a:off x="3001586" y="1001400"/>
            <a:ext cx="2820300" cy="33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rgbClr val="FFFFFF"/>
                </a:solidFill>
                <a:latin typeface="Raleway"/>
                <a:ea typeface="Raleway"/>
                <a:cs typeface="Raleway"/>
                <a:sym typeface="Raleway"/>
              </a:rPr>
              <a:t>Strategy </a:t>
            </a:r>
            <a:r>
              <a:rPr lang="en" sz="1000">
                <a:solidFill>
                  <a:srgbClr val="FFFFFF"/>
                </a:solidFill>
                <a:latin typeface="Raleway"/>
                <a:ea typeface="Raleway"/>
                <a:cs typeface="Raleway"/>
                <a:sym typeface="Raleway"/>
              </a:rPr>
              <a:t>(How do we operate?)</a:t>
            </a:r>
            <a:endParaRPr sz="1200" b="1">
              <a:solidFill>
                <a:srgbClr val="FFFFFF"/>
              </a:solidFill>
              <a:latin typeface="Raleway"/>
              <a:ea typeface="Raleway"/>
              <a:cs typeface="Raleway"/>
              <a:sym typeface="Raleway"/>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666666"/>
              </a:buClr>
              <a:buSzPts val="3600"/>
              <a:buFont typeface="Ubuntu"/>
              <a:buNone/>
              <a:defRPr sz="3600" b="1">
                <a:solidFill>
                  <a:srgbClr val="666666"/>
                </a:solidFill>
                <a:latin typeface="Ubuntu"/>
                <a:ea typeface="Ubuntu"/>
                <a:cs typeface="Ubuntu"/>
                <a:sym typeface="Ubuntu"/>
              </a:defRPr>
            </a:lvl1pPr>
            <a:lvl2pPr lvl="1">
              <a:spcBef>
                <a:spcPts val="0"/>
              </a:spcBef>
              <a:spcAft>
                <a:spcPts val="0"/>
              </a:spcAft>
              <a:buClr>
                <a:srgbClr val="666666"/>
              </a:buClr>
              <a:buSzPts val="3600"/>
              <a:buFont typeface="Ubuntu"/>
              <a:buNone/>
              <a:defRPr sz="3600" b="1">
                <a:solidFill>
                  <a:srgbClr val="666666"/>
                </a:solidFill>
                <a:latin typeface="Ubuntu"/>
                <a:ea typeface="Ubuntu"/>
                <a:cs typeface="Ubuntu"/>
                <a:sym typeface="Ubuntu"/>
              </a:defRPr>
            </a:lvl2pPr>
            <a:lvl3pPr lvl="2">
              <a:spcBef>
                <a:spcPts val="0"/>
              </a:spcBef>
              <a:spcAft>
                <a:spcPts val="0"/>
              </a:spcAft>
              <a:buClr>
                <a:srgbClr val="666666"/>
              </a:buClr>
              <a:buSzPts val="3600"/>
              <a:buFont typeface="Ubuntu"/>
              <a:buNone/>
              <a:defRPr sz="3600" b="1">
                <a:solidFill>
                  <a:srgbClr val="666666"/>
                </a:solidFill>
                <a:latin typeface="Ubuntu"/>
                <a:ea typeface="Ubuntu"/>
                <a:cs typeface="Ubuntu"/>
                <a:sym typeface="Ubuntu"/>
              </a:defRPr>
            </a:lvl3pPr>
            <a:lvl4pPr lvl="3">
              <a:spcBef>
                <a:spcPts val="0"/>
              </a:spcBef>
              <a:spcAft>
                <a:spcPts val="0"/>
              </a:spcAft>
              <a:buClr>
                <a:srgbClr val="666666"/>
              </a:buClr>
              <a:buSzPts val="3600"/>
              <a:buFont typeface="Ubuntu"/>
              <a:buNone/>
              <a:defRPr sz="3600" b="1">
                <a:solidFill>
                  <a:srgbClr val="666666"/>
                </a:solidFill>
                <a:latin typeface="Ubuntu"/>
                <a:ea typeface="Ubuntu"/>
                <a:cs typeface="Ubuntu"/>
                <a:sym typeface="Ubuntu"/>
              </a:defRPr>
            </a:lvl4pPr>
            <a:lvl5pPr lvl="4">
              <a:spcBef>
                <a:spcPts val="0"/>
              </a:spcBef>
              <a:spcAft>
                <a:spcPts val="0"/>
              </a:spcAft>
              <a:buClr>
                <a:srgbClr val="666666"/>
              </a:buClr>
              <a:buSzPts val="3600"/>
              <a:buFont typeface="Ubuntu"/>
              <a:buNone/>
              <a:defRPr sz="3600" b="1">
                <a:solidFill>
                  <a:srgbClr val="666666"/>
                </a:solidFill>
                <a:latin typeface="Ubuntu"/>
                <a:ea typeface="Ubuntu"/>
                <a:cs typeface="Ubuntu"/>
                <a:sym typeface="Ubuntu"/>
              </a:defRPr>
            </a:lvl5pPr>
            <a:lvl6pPr lvl="5">
              <a:spcBef>
                <a:spcPts val="0"/>
              </a:spcBef>
              <a:spcAft>
                <a:spcPts val="0"/>
              </a:spcAft>
              <a:buClr>
                <a:srgbClr val="666666"/>
              </a:buClr>
              <a:buSzPts val="3600"/>
              <a:buFont typeface="Ubuntu"/>
              <a:buNone/>
              <a:defRPr sz="3600" b="1">
                <a:solidFill>
                  <a:srgbClr val="666666"/>
                </a:solidFill>
                <a:latin typeface="Ubuntu"/>
                <a:ea typeface="Ubuntu"/>
                <a:cs typeface="Ubuntu"/>
                <a:sym typeface="Ubuntu"/>
              </a:defRPr>
            </a:lvl6pPr>
            <a:lvl7pPr lvl="6">
              <a:spcBef>
                <a:spcPts val="0"/>
              </a:spcBef>
              <a:spcAft>
                <a:spcPts val="0"/>
              </a:spcAft>
              <a:buClr>
                <a:srgbClr val="666666"/>
              </a:buClr>
              <a:buSzPts val="3600"/>
              <a:buFont typeface="Ubuntu"/>
              <a:buNone/>
              <a:defRPr sz="3600" b="1">
                <a:solidFill>
                  <a:srgbClr val="666666"/>
                </a:solidFill>
                <a:latin typeface="Ubuntu"/>
                <a:ea typeface="Ubuntu"/>
                <a:cs typeface="Ubuntu"/>
                <a:sym typeface="Ubuntu"/>
              </a:defRPr>
            </a:lvl7pPr>
            <a:lvl8pPr lvl="7">
              <a:spcBef>
                <a:spcPts val="0"/>
              </a:spcBef>
              <a:spcAft>
                <a:spcPts val="0"/>
              </a:spcAft>
              <a:buClr>
                <a:srgbClr val="666666"/>
              </a:buClr>
              <a:buSzPts val="3600"/>
              <a:buFont typeface="Ubuntu"/>
              <a:buNone/>
              <a:defRPr sz="3600" b="1">
                <a:solidFill>
                  <a:srgbClr val="666666"/>
                </a:solidFill>
                <a:latin typeface="Ubuntu"/>
                <a:ea typeface="Ubuntu"/>
                <a:cs typeface="Ubuntu"/>
                <a:sym typeface="Ubuntu"/>
              </a:defRPr>
            </a:lvl8pPr>
            <a:lvl9pPr lvl="8">
              <a:spcBef>
                <a:spcPts val="0"/>
              </a:spcBef>
              <a:spcAft>
                <a:spcPts val="0"/>
              </a:spcAft>
              <a:buClr>
                <a:srgbClr val="666666"/>
              </a:buClr>
              <a:buSzPts val="3600"/>
              <a:buFont typeface="Ubuntu"/>
              <a:buNone/>
              <a:defRPr sz="3600" b="1">
                <a:solidFill>
                  <a:srgbClr val="666666"/>
                </a:solidFill>
                <a:latin typeface="Ubuntu"/>
                <a:ea typeface="Ubuntu"/>
                <a:cs typeface="Ubuntu"/>
                <a:sym typeface="Ubuntu"/>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6550">
              <a:lnSpc>
                <a:spcPct val="150000"/>
              </a:lnSpc>
              <a:spcBef>
                <a:spcPts val="0"/>
              </a:spcBef>
              <a:spcAft>
                <a:spcPts val="0"/>
              </a:spcAft>
              <a:buClr>
                <a:schemeClr val="dk2"/>
              </a:buClr>
              <a:buSzPts val="1700"/>
              <a:buFont typeface="Ubuntu"/>
              <a:buChar char="●"/>
              <a:defRPr sz="1700">
                <a:solidFill>
                  <a:schemeClr val="dk2"/>
                </a:solidFill>
                <a:latin typeface="Ubuntu"/>
                <a:ea typeface="Ubuntu"/>
                <a:cs typeface="Ubuntu"/>
                <a:sym typeface="Ubuntu"/>
              </a:defRPr>
            </a:lvl1pPr>
            <a:lvl2pPr marL="914400" lvl="1" indent="-336550">
              <a:lnSpc>
                <a:spcPct val="150000"/>
              </a:lnSpc>
              <a:spcBef>
                <a:spcPts val="0"/>
              </a:spcBef>
              <a:spcAft>
                <a:spcPts val="0"/>
              </a:spcAft>
              <a:buClr>
                <a:schemeClr val="dk2"/>
              </a:buClr>
              <a:buSzPts val="1700"/>
              <a:buFont typeface="Ubuntu"/>
              <a:buChar char="○"/>
              <a:defRPr sz="1700">
                <a:solidFill>
                  <a:schemeClr val="dk2"/>
                </a:solidFill>
                <a:latin typeface="Ubuntu"/>
                <a:ea typeface="Ubuntu"/>
                <a:cs typeface="Ubuntu"/>
                <a:sym typeface="Ubuntu"/>
              </a:defRPr>
            </a:lvl2pPr>
            <a:lvl3pPr marL="1371600" lvl="2" indent="-336550">
              <a:lnSpc>
                <a:spcPct val="150000"/>
              </a:lnSpc>
              <a:spcBef>
                <a:spcPts val="0"/>
              </a:spcBef>
              <a:spcAft>
                <a:spcPts val="0"/>
              </a:spcAft>
              <a:buClr>
                <a:schemeClr val="dk2"/>
              </a:buClr>
              <a:buSzPts val="1700"/>
              <a:buFont typeface="Ubuntu"/>
              <a:buChar char="■"/>
              <a:defRPr sz="1700">
                <a:solidFill>
                  <a:schemeClr val="dk2"/>
                </a:solidFill>
                <a:latin typeface="Ubuntu"/>
                <a:ea typeface="Ubuntu"/>
                <a:cs typeface="Ubuntu"/>
                <a:sym typeface="Ubuntu"/>
              </a:defRPr>
            </a:lvl3pPr>
            <a:lvl4pPr marL="1828800" lvl="3" indent="-336550">
              <a:lnSpc>
                <a:spcPct val="150000"/>
              </a:lnSpc>
              <a:spcBef>
                <a:spcPts val="0"/>
              </a:spcBef>
              <a:spcAft>
                <a:spcPts val="0"/>
              </a:spcAft>
              <a:buClr>
                <a:schemeClr val="dk2"/>
              </a:buClr>
              <a:buSzPts val="1700"/>
              <a:buFont typeface="Ubuntu"/>
              <a:buChar char="●"/>
              <a:defRPr sz="1700">
                <a:solidFill>
                  <a:schemeClr val="dk2"/>
                </a:solidFill>
                <a:latin typeface="Ubuntu"/>
                <a:ea typeface="Ubuntu"/>
                <a:cs typeface="Ubuntu"/>
                <a:sym typeface="Ubuntu"/>
              </a:defRPr>
            </a:lvl4pPr>
            <a:lvl5pPr marL="2286000" lvl="4" indent="-336550">
              <a:lnSpc>
                <a:spcPct val="150000"/>
              </a:lnSpc>
              <a:spcBef>
                <a:spcPts val="0"/>
              </a:spcBef>
              <a:spcAft>
                <a:spcPts val="0"/>
              </a:spcAft>
              <a:buClr>
                <a:schemeClr val="dk2"/>
              </a:buClr>
              <a:buSzPts val="1700"/>
              <a:buFont typeface="Ubuntu"/>
              <a:buChar char="○"/>
              <a:defRPr sz="1700">
                <a:solidFill>
                  <a:schemeClr val="dk2"/>
                </a:solidFill>
                <a:latin typeface="Ubuntu"/>
                <a:ea typeface="Ubuntu"/>
                <a:cs typeface="Ubuntu"/>
                <a:sym typeface="Ubuntu"/>
              </a:defRPr>
            </a:lvl5pPr>
            <a:lvl6pPr marL="2743200" lvl="5" indent="-336550">
              <a:lnSpc>
                <a:spcPct val="150000"/>
              </a:lnSpc>
              <a:spcBef>
                <a:spcPts val="0"/>
              </a:spcBef>
              <a:spcAft>
                <a:spcPts val="0"/>
              </a:spcAft>
              <a:buClr>
                <a:schemeClr val="dk2"/>
              </a:buClr>
              <a:buSzPts val="1700"/>
              <a:buFont typeface="Ubuntu"/>
              <a:buChar char="■"/>
              <a:defRPr sz="1700">
                <a:solidFill>
                  <a:schemeClr val="dk2"/>
                </a:solidFill>
                <a:latin typeface="Ubuntu"/>
                <a:ea typeface="Ubuntu"/>
                <a:cs typeface="Ubuntu"/>
                <a:sym typeface="Ubuntu"/>
              </a:defRPr>
            </a:lvl6pPr>
            <a:lvl7pPr marL="3200400" lvl="6" indent="-336550">
              <a:lnSpc>
                <a:spcPct val="150000"/>
              </a:lnSpc>
              <a:spcBef>
                <a:spcPts val="0"/>
              </a:spcBef>
              <a:spcAft>
                <a:spcPts val="0"/>
              </a:spcAft>
              <a:buClr>
                <a:schemeClr val="dk2"/>
              </a:buClr>
              <a:buSzPts val="1700"/>
              <a:buFont typeface="Ubuntu"/>
              <a:buChar char="●"/>
              <a:defRPr sz="1700">
                <a:solidFill>
                  <a:schemeClr val="dk2"/>
                </a:solidFill>
                <a:latin typeface="Ubuntu"/>
                <a:ea typeface="Ubuntu"/>
                <a:cs typeface="Ubuntu"/>
                <a:sym typeface="Ubuntu"/>
              </a:defRPr>
            </a:lvl7pPr>
            <a:lvl8pPr marL="3657600" lvl="7" indent="-336550">
              <a:lnSpc>
                <a:spcPct val="150000"/>
              </a:lnSpc>
              <a:spcBef>
                <a:spcPts val="0"/>
              </a:spcBef>
              <a:spcAft>
                <a:spcPts val="0"/>
              </a:spcAft>
              <a:buClr>
                <a:schemeClr val="dk2"/>
              </a:buClr>
              <a:buSzPts val="1700"/>
              <a:buFont typeface="Ubuntu"/>
              <a:buChar char="○"/>
              <a:defRPr sz="1700">
                <a:solidFill>
                  <a:schemeClr val="dk2"/>
                </a:solidFill>
                <a:latin typeface="Ubuntu"/>
                <a:ea typeface="Ubuntu"/>
                <a:cs typeface="Ubuntu"/>
                <a:sym typeface="Ubuntu"/>
              </a:defRPr>
            </a:lvl8pPr>
            <a:lvl9pPr marL="4114800" lvl="8" indent="-336550">
              <a:lnSpc>
                <a:spcPct val="150000"/>
              </a:lnSpc>
              <a:spcBef>
                <a:spcPts val="0"/>
              </a:spcBef>
              <a:spcAft>
                <a:spcPts val="0"/>
              </a:spcAft>
              <a:buClr>
                <a:schemeClr val="dk2"/>
              </a:buClr>
              <a:buSzPts val="1700"/>
              <a:buFont typeface="Ubuntu"/>
              <a:buChar char="■"/>
              <a:defRPr sz="1700">
                <a:solidFill>
                  <a:schemeClr val="dk2"/>
                </a:solidFill>
                <a:latin typeface="Ubuntu"/>
                <a:ea typeface="Ubuntu"/>
                <a:cs typeface="Ubuntu"/>
                <a:sym typeface="Ubuntu"/>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6"/>
        <p:cNvGrpSpPr/>
        <p:nvPr/>
      </p:nvGrpSpPr>
      <p:grpSpPr>
        <a:xfrm>
          <a:off x="0" y="0"/>
          <a:ext cx="0" cy="0"/>
          <a:chOff x="0" y="0"/>
          <a:chExt cx="0" cy="0"/>
        </a:xfrm>
      </p:grpSpPr>
      <p:sp>
        <p:nvSpPr>
          <p:cNvPr id="127" name="Google Shape;127;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28" name="Google Shape;128;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29" name="Google Shape;129;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startupcommons.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s://youtu.be/qp0HIF3SfI4" TargetMode="External"/><Relationship Id="rId13" Type="http://schemas.openxmlformats.org/officeDocument/2006/relationships/hyperlink" Target="https://youtu.be/TD7WSLeQtVw" TargetMode="External"/><Relationship Id="rId3" Type="http://schemas.openxmlformats.org/officeDocument/2006/relationships/hyperlink" Target="https://creativecommons.org/licenses/by-sa/4.0/" TargetMode="External"/><Relationship Id="rId7" Type="http://schemas.openxmlformats.org/officeDocument/2006/relationships/image" Target="../media/image3.png"/><Relationship Id="rId12" Type="http://schemas.openxmlformats.org/officeDocument/2006/relationships/hyperlink" Target="https://youtu.be/C1yPpShOH-s" TargetMode="External"/><Relationship Id="rId17" Type="http://schemas.openxmlformats.org/officeDocument/2006/relationships/hyperlink" Target="https://youtu.be/TQMbvJNRpLE" TargetMode="External"/><Relationship Id="rId2" Type="http://schemas.openxmlformats.org/officeDocument/2006/relationships/notesSlide" Target="../notesSlides/notesSlide3.xml"/><Relationship Id="rId16" Type="http://schemas.openxmlformats.org/officeDocument/2006/relationships/hyperlink" Target="https://youtu.be/1-SvuFIQjK8" TargetMode="External"/><Relationship Id="rId1" Type="http://schemas.openxmlformats.org/officeDocument/2006/relationships/slideLayout" Target="../slideLayouts/slideLayout3.xml"/><Relationship Id="rId6" Type="http://schemas.openxmlformats.org/officeDocument/2006/relationships/hyperlink" Target="https://youtu.be/XlVBD4PmcTg" TargetMode="External"/><Relationship Id="rId11" Type="http://schemas.openxmlformats.org/officeDocument/2006/relationships/hyperlink" Target="https://youtu.be/b2MyaR0gMo0" TargetMode="External"/><Relationship Id="rId5" Type="http://schemas.openxmlformats.org/officeDocument/2006/relationships/hyperlink" Target="http://www.startupcommons.org" TargetMode="External"/><Relationship Id="rId15" Type="http://schemas.openxmlformats.org/officeDocument/2006/relationships/hyperlink" Target="https://youtu.be/7yBUBmciQBk" TargetMode="External"/><Relationship Id="rId10" Type="http://schemas.openxmlformats.org/officeDocument/2006/relationships/hyperlink" Target="https://youtu.be/1xs4I349cdc" TargetMode="External"/><Relationship Id="rId4" Type="http://schemas.openxmlformats.org/officeDocument/2006/relationships/image" Target="../media/image2.png"/><Relationship Id="rId9" Type="http://schemas.openxmlformats.org/officeDocument/2006/relationships/hyperlink" Target="https://youtu.be/PZg6Q8HJ6Iw" TargetMode="External"/><Relationship Id="rId14" Type="http://schemas.openxmlformats.org/officeDocument/2006/relationships/hyperlink" Target="https://youtu.be/AkQ1kWWsh0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startupcommons.org/growth-academy-development.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95"/>
          <p:cNvSpPr/>
          <p:nvPr/>
        </p:nvSpPr>
        <p:spPr>
          <a:xfrm>
            <a:off x="0" y="1369650"/>
            <a:ext cx="9144000" cy="2404200"/>
          </a:xfrm>
          <a:prstGeom prst="rect">
            <a:avLst/>
          </a:prstGeom>
          <a:solidFill>
            <a:srgbClr val="45818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Ubuntu"/>
                <a:ea typeface="Ubuntu"/>
                <a:cs typeface="Ubuntu"/>
                <a:sym typeface="Ubuntu"/>
              </a:rPr>
              <a:t>DNA Canvas</a:t>
            </a:r>
            <a:endParaRPr sz="4800" b="1">
              <a:solidFill>
                <a:srgbClr val="FFFFFF"/>
              </a:solidFill>
              <a:latin typeface="Ubuntu"/>
              <a:ea typeface="Ubuntu"/>
              <a:cs typeface="Ubuntu"/>
              <a:sym typeface="Ubuntu"/>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97"/>
          <p:cNvSpPr/>
          <p:nvPr/>
        </p:nvSpPr>
        <p:spPr>
          <a:xfrm>
            <a:off x="91200" y="2828592"/>
            <a:ext cx="1724100" cy="990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latin typeface="Raleway"/>
              <a:ea typeface="Raleway"/>
              <a:cs typeface="Raleway"/>
              <a:sym typeface="Raleway"/>
            </a:endParaRPr>
          </a:p>
        </p:txBody>
      </p:sp>
      <p:sp>
        <p:nvSpPr>
          <p:cNvPr id="627" name="Google Shape;627;p97"/>
          <p:cNvSpPr/>
          <p:nvPr/>
        </p:nvSpPr>
        <p:spPr>
          <a:xfrm>
            <a:off x="1900556" y="2828592"/>
            <a:ext cx="1724100" cy="990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Raleway"/>
              <a:ea typeface="Raleway"/>
              <a:cs typeface="Raleway"/>
              <a:sym typeface="Raleway"/>
            </a:endParaRPr>
          </a:p>
        </p:txBody>
      </p:sp>
      <p:sp>
        <p:nvSpPr>
          <p:cNvPr id="628" name="Google Shape;628;p97"/>
          <p:cNvSpPr/>
          <p:nvPr/>
        </p:nvSpPr>
        <p:spPr>
          <a:xfrm>
            <a:off x="3709932" y="2828592"/>
            <a:ext cx="1724100" cy="9903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a:latin typeface="Raleway"/>
              <a:ea typeface="Raleway"/>
              <a:cs typeface="Raleway"/>
              <a:sym typeface="Raleway"/>
            </a:endParaRPr>
          </a:p>
        </p:txBody>
      </p:sp>
      <p:sp>
        <p:nvSpPr>
          <p:cNvPr id="629" name="Google Shape;629;p97"/>
          <p:cNvSpPr/>
          <p:nvPr/>
        </p:nvSpPr>
        <p:spPr>
          <a:xfrm>
            <a:off x="5519304" y="2840585"/>
            <a:ext cx="1724100" cy="990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a:latin typeface="Raleway"/>
              <a:ea typeface="Raleway"/>
              <a:cs typeface="Raleway"/>
              <a:sym typeface="Raleway"/>
            </a:endParaRPr>
          </a:p>
        </p:txBody>
      </p:sp>
      <p:sp>
        <p:nvSpPr>
          <p:cNvPr id="630" name="Google Shape;630;p97"/>
          <p:cNvSpPr/>
          <p:nvPr/>
        </p:nvSpPr>
        <p:spPr>
          <a:xfrm>
            <a:off x="7328664" y="2828592"/>
            <a:ext cx="1724100" cy="990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Raleway"/>
              <a:ea typeface="Raleway"/>
              <a:cs typeface="Raleway"/>
              <a:sym typeface="Raleway"/>
            </a:endParaRPr>
          </a:p>
        </p:txBody>
      </p:sp>
      <p:sp>
        <p:nvSpPr>
          <p:cNvPr id="631" name="Google Shape;631;p97"/>
          <p:cNvSpPr/>
          <p:nvPr/>
        </p:nvSpPr>
        <p:spPr>
          <a:xfrm>
            <a:off x="6233325" y="362500"/>
            <a:ext cx="2771100" cy="20595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666666"/>
              </a:solidFill>
              <a:latin typeface="Raleway"/>
              <a:ea typeface="Raleway"/>
              <a:cs typeface="Raleway"/>
              <a:sym typeface="Raleway"/>
            </a:endParaRPr>
          </a:p>
        </p:txBody>
      </p:sp>
      <p:sp>
        <p:nvSpPr>
          <p:cNvPr id="632" name="Google Shape;632;p97"/>
          <p:cNvSpPr/>
          <p:nvPr/>
        </p:nvSpPr>
        <p:spPr>
          <a:xfrm>
            <a:off x="91200" y="362500"/>
            <a:ext cx="5904600" cy="639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Raleway"/>
              <a:ea typeface="Raleway"/>
              <a:cs typeface="Raleway"/>
              <a:sym typeface="Raleway"/>
            </a:endParaRPr>
          </a:p>
        </p:txBody>
      </p:sp>
      <p:sp>
        <p:nvSpPr>
          <p:cNvPr id="633" name="Google Shape;633;p97"/>
          <p:cNvSpPr/>
          <p:nvPr/>
        </p:nvSpPr>
        <p:spPr>
          <a:xfrm>
            <a:off x="3073967" y="1353050"/>
            <a:ext cx="2921700" cy="1068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Raleway"/>
              <a:ea typeface="Raleway"/>
              <a:cs typeface="Raleway"/>
              <a:sym typeface="Raleway"/>
            </a:endParaRPr>
          </a:p>
        </p:txBody>
      </p:sp>
      <p:sp>
        <p:nvSpPr>
          <p:cNvPr id="634" name="Google Shape;634;p97"/>
          <p:cNvSpPr/>
          <p:nvPr/>
        </p:nvSpPr>
        <p:spPr>
          <a:xfrm>
            <a:off x="91200" y="1353050"/>
            <a:ext cx="2921700" cy="1068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Raleway"/>
              <a:ea typeface="Raleway"/>
              <a:cs typeface="Raleway"/>
              <a:sym typeface="Raleway"/>
            </a:endParaRPr>
          </a:p>
        </p:txBody>
      </p:sp>
      <p:sp>
        <p:nvSpPr>
          <p:cNvPr id="635" name="Google Shape;635;p97"/>
          <p:cNvSpPr/>
          <p:nvPr/>
        </p:nvSpPr>
        <p:spPr>
          <a:xfrm>
            <a:off x="1039075" y="3992638"/>
            <a:ext cx="2613900" cy="799200"/>
          </a:xfrm>
          <a:prstGeom prst="rect">
            <a:avLst/>
          </a:prstGeom>
          <a:solidFill>
            <a:srgbClr val="FFFFFF"/>
          </a:solidFill>
          <a:ln>
            <a:noFill/>
          </a:ln>
        </p:spPr>
        <p:txBody>
          <a:bodyPr spcFirstLastPara="1" wrap="square" lIns="91425" tIns="91425" rIns="91425" bIns="91425" anchor="t" anchorCtr="0">
            <a:noAutofit/>
          </a:bodyPr>
          <a:lstStyle/>
          <a:p>
            <a:pPr marL="457200" lvl="0" indent="-292100" algn="l" rtl="0">
              <a:spcBef>
                <a:spcPts val="0"/>
              </a:spcBef>
              <a:spcAft>
                <a:spcPts val="0"/>
              </a:spcAft>
              <a:buClr>
                <a:srgbClr val="666666"/>
              </a:buClr>
              <a:buSzPts val="1000"/>
              <a:buFont typeface="Raleway"/>
              <a:buChar char="●"/>
            </a:pP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endParaRPr sz="1000">
              <a:latin typeface="Raleway"/>
              <a:ea typeface="Raleway"/>
              <a:cs typeface="Raleway"/>
              <a:sym typeface="Raleway"/>
            </a:endParaRPr>
          </a:p>
        </p:txBody>
      </p:sp>
      <p:sp>
        <p:nvSpPr>
          <p:cNvPr id="636" name="Google Shape;636;p97"/>
          <p:cNvSpPr/>
          <p:nvPr/>
        </p:nvSpPr>
        <p:spPr>
          <a:xfrm>
            <a:off x="6438825" y="3992500"/>
            <a:ext cx="2613900" cy="799200"/>
          </a:xfrm>
          <a:prstGeom prst="rect">
            <a:avLst/>
          </a:prstGeom>
          <a:solidFill>
            <a:srgbClr val="FFFFFF"/>
          </a:solidFill>
          <a:ln>
            <a:noFill/>
          </a:ln>
        </p:spPr>
        <p:txBody>
          <a:bodyPr spcFirstLastPara="1" wrap="square" lIns="91425" tIns="91425" rIns="91425" bIns="91425" anchor="t" anchorCtr="0">
            <a:noAutofit/>
          </a:bodyPr>
          <a:lstStyle/>
          <a:p>
            <a:pPr marL="457200" lvl="0" indent="-292100" algn="l" rtl="0">
              <a:spcBef>
                <a:spcPts val="0"/>
              </a:spcBef>
              <a:spcAft>
                <a:spcPts val="0"/>
              </a:spcAft>
              <a:buClr>
                <a:srgbClr val="666666"/>
              </a:buClr>
              <a:buSzPts val="1000"/>
              <a:buFont typeface="Raleway"/>
              <a:buChar char="●"/>
            </a:pP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endParaRPr sz="1000">
              <a:solidFill>
                <a:schemeClr val="dk1"/>
              </a:solidFill>
              <a:latin typeface="Raleway"/>
              <a:ea typeface="Raleway"/>
              <a:cs typeface="Raleway"/>
              <a:sym typeface="Raleway"/>
            </a:endParaRPr>
          </a:p>
          <a:p>
            <a:pPr marL="0" lvl="0" indent="0" algn="l" rtl="0">
              <a:spcBef>
                <a:spcPts val="0"/>
              </a:spcBef>
              <a:spcAft>
                <a:spcPts val="0"/>
              </a:spcAft>
              <a:buNone/>
            </a:pPr>
            <a:endParaRPr sz="1000">
              <a:solidFill>
                <a:schemeClr val="dk1"/>
              </a:solidFill>
              <a:latin typeface="Raleway"/>
              <a:ea typeface="Raleway"/>
              <a:cs typeface="Raleway"/>
              <a:sym typeface="Raleway"/>
            </a:endParaRPr>
          </a:p>
          <a:p>
            <a:pPr marL="0" lvl="0" indent="0" algn="l" rtl="0">
              <a:spcBef>
                <a:spcPts val="0"/>
              </a:spcBef>
              <a:spcAft>
                <a:spcPts val="0"/>
              </a:spcAft>
              <a:buNone/>
            </a:pPr>
            <a:endParaRPr sz="1000">
              <a:latin typeface="Raleway"/>
              <a:ea typeface="Raleway"/>
              <a:cs typeface="Raleway"/>
              <a:sym typeface="Raleway"/>
            </a:endParaRPr>
          </a:p>
        </p:txBody>
      </p:sp>
      <p:sp>
        <p:nvSpPr>
          <p:cNvPr id="637" name="Google Shape;637;p97"/>
          <p:cNvSpPr/>
          <p:nvPr/>
        </p:nvSpPr>
        <p:spPr>
          <a:xfrm>
            <a:off x="3738949" y="3992500"/>
            <a:ext cx="2613900" cy="799200"/>
          </a:xfrm>
          <a:prstGeom prst="rect">
            <a:avLst/>
          </a:prstGeom>
          <a:solidFill>
            <a:srgbClr val="FFFFFF"/>
          </a:solidFill>
          <a:ln>
            <a:noFill/>
          </a:ln>
        </p:spPr>
        <p:txBody>
          <a:bodyPr spcFirstLastPara="1" wrap="square" lIns="91425" tIns="91425" rIns="91425" bIns="91425" anchor="t" anchorCtr="0">
            <a:noAutofit/>
          </a:bodyPr>
          <a:lstStyle/>
          <a:p>
            <a:pPr marL="457200" lvl="0" indent="-292100" algn="l" rtl="0">
              <a:spcBef>
                <a:spcPts val="0"/>
              </a:spcBef>
              <a:spcAft>
                <a:spcPts val="0"/>
              </a:spcAft>
              <a:buClr>
                <a:srgbClr val="666666"/>
              </a:buClr>
              <a:buSzPts val="1000"/>
              <a:buFont typeface="Raleway"/>
              <a:buChar char="●"/>
            </a:pP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endParaRPr sz="1000">
              <a:latin typeface="Raleway"/>
              <a:ea typeface="Raleway"/>
              <a:cs typeface="Raleway"/>
              <a:sym typeface="Raleway"/>
            </a:endParaRPr>
          </a:p>
        </p:txBody>
      </p:sp>
      <p:sp>
        <p:nvSpPr>
          <p:cNvPr id="638" name="Google Shape;638;p97"/>
          <p:cNvSpPr/>
          <p:nvPr/>
        </p:nvSpPr>
        <p:spPr>
          <a:xfrm>
            <a:off x="6056750" y="1001475"/>
            <a:ext cx="332400" cy="1553100"/>
          </a:xfrm>
          <a:prstGeom prst="homePlate">
            <a:avLst>
              <a:gd name="adj" fmla="val 89124"/>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7"/>
          <p:cNvSpPr txBox="1"/>
          <p:nvPr/>
        </p:nvSpPr>
        <p:spPr>
          <a:xfrm>
            <a:off x="5671700" y="4791789"/>
            <a:ext cx="2588400" cy="332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i="1">
                <a:solidFill>
                  <a:srgbClr val="FFFFFF"/>
                </a:solidFill>
                <a:uFill>
                  <a:noFill/>
                </a:uFill>
                <a:latin typeface="Ubuntu"/>
                <a:ea typeface="Ubuntu"/>
                <a:cs typeface="Ubuntu"/>
                <a:sym typeface="Ubuntu"/>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www.startupcommons.org</a:t>
            </a:r>
            <a:endParaRPr sz="1000" i="1">
              <a:solidFill>
                <a:srgbClr val="FFFFFF"/>
              </a:solidFill>
              <a:latin typeface="Ubuntu"/>
              <a:ea typeface="Ubuntu"/>
              <a:cs typeface="Ubuntu"/>
              <a:sym typeface="Ubuntu"/>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43"/>
        <p:cNvGrpSpPr/>
        <p:nvPr/>
      </p:nvGrpSpPr>
      <p:grpSpPr>
        <a:xfrm>
          <a:off x="0" y="0"/>
          <a:ext cx="0" cy="0"/>
          <a:chOff x="0" y="0"/>
          <a:chExt cx="0" cy="0"/>
        </a:xfrm>
      </p:grpSpPr>
      <p:sp>
        <p:nvSpPr>
          <p:cNvPr id="644" name="Google Shape;644;p98"/>
          <p:cNvSpPr/>
          <p:nvPr/>
        </p:nvSpPr>
        <p:spPr>
          <a:xfrm>
            <a:off x="0" y="2783100"/>
            <a:ext cx="9144000" cy="1575300"/>
          </a:xfrm>
          <a:prstGeom prst="rect">
            <a:avLst/>
          </a:prstGeom>
          <a:solidFill>
            <a:schemeClr val="l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a:latin typeface="Raleway"/>
              <a:ea typeface="Raleway"/>
              <a:cs typeface="Raleway"/>
              <a:sym typeface="Raleway"/>
            </a:endParaRPr>
          </a:p>
        </p:txBody>
      </p:sp>
      <p:sp>
        <p:nvSpPr>
          <p:cNvPr id="645" name="Google Shape;645;p98"/>
          <p:cNvSpPr/>
          <p:nvPr/>
        </p:nvSpPr>
        <p:spPr>
          <a:xfrm>
            <a:off x="177600" y="2783100"/>
            <a:ext cx="1724100" cy="332100"/>
          </a:xfrm>
          <a:prstGeom prst="rect">
            <a:avLst/>
          </a:prstGeom>
          <a:solidFill>
            <a:schemeClr val="lt2"/>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b="1">
                <a:solidFill>
                  <a:srgbClr val="666666"/>
                </a:solidFill>
                <a:latin typeface="Raleway"/>
                <a:ea typeface="Raleway"/>
                <a:cs typeface="Raleway"/>
                <a:sym typeface="Raleway"/>
              </a:rPr>
              <a:t>#1</a:t>
            </a:r>
            <a:endParaRPr sz="1000" b="1">
              <a:solidFill>
                <a:srgbClr val="666666"/>
              </a:solidFill>
              <a:latin typeface="Raleway"/>
              <a:ea typeface="Raleway"/>
              <a:cs typeface="Raleway"/>
              <a:sym typeface="Raleway"/>
            </a:endParaRPr>
          </a:p>
        </p:txBody>
      </p:sp>
      <p:sp>
        <p:nvSpPr>
          <p:cNvPr id="646" name="Google Shape;646;p98"/>
          <p:cNvSpPr/>
          <p:nvPr/>
        </p:nvSpPr>
        <p:spPr>
          <a:xfrm>
            <a:off x="1976875" y="2783100"/>
            <a:ext cx="1724100" cy="332100"/>
          </a:xfrm>
          <a:prstGeom prst="rect">
            <a:avLst/>
          </a:prstGeom>
          <a:solidFill>
            <a:schemeClr val="lt2"/>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b="1">
                <a:solidFill>
                  <a:srgbClr val="666666"/>
                </a:solidFill>
                <a:latin typeface="Raleway"/>
                <a:ea typeface="Raleway"/>
                <a:cs typeface="Raleway"/>
                <a:sym typeface="Raleway"/>
              </a:rPr>
              <a:t>#2</a:t>
            </a:r>
            <a:endParaRPr sz="1000" b="1">
              <a:solidFill>
                <a:srgbClr val="666666"/>
              </a:solidFill>
              <a:latin typeface="Raleway"/>
              <a:ea typeface="Raleway"/>
              <a:cs typeface="Raleway"/>
              <a:sym typeface="Raleway"/>
            </a:endParaRPr>
          </a:p>
        </p:txBody>
      </p:sp>
      <p:sp>
        <p:nvSpPr>
          <p:cNvPr id="647" name="Google Shape;647;p98"/>
          <p:cNvSpPr/>
          <p:nvPr/>
        </p:nvSpPr>
        <p:spPr>
          <a:xfrm>
            <a:off x="3786050" y="2783100"/>
            <a:ext cx="1724100" cy="332100"/>
          </a:xfrm>
          <a:prstGeom prst="rect">
            <a:avLst/>
          </a:prstGeom>
          <a:solidFill>
            <a:schemeClr val="lt2"/>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b="1">
                <a:solidFill>
                  <a:srgbClr val="666666"/>
                </a:solidFill>
                <a:latin typeface="Raleway"/>
                <a:ea typeface="Raleway"/>
                <a:cs typeface="Raleway"/>
                <a:sym typeface="Raleway"/>
              </a:rPr>
              <a:t>#3</a:t>
            </a:r>
            <a:endParaRPr sz="1000" b="1">
              <a:solidFill>
                <a:srgbClr val="666666"/>
              </a:solidFill>
              <a:latin typeface="Raleway"/>
              <a:ea typeface="Raleway"/>
              <a:cs typeface="Raleway"/>
              <a:sym typeface="Raleway"/>
            </a:endParaRPr>
          </a:p>
        </p:txBody>
      </p:sp>
      <p:sp>
        <p:nvSpPr>
          <p:cNvPr id="648" name="Google Shape;648;p98"/>
          <p:cNvSpPr/>
          <p:nvPr/>
        </p:nvSpPr>
        <p:spPr>
          <a:xfrm>
            <a:off x="5595500" y="2783100"/>
            <a:ext cx="1724100" cy="332100"/>
          </a:xfrm>
          <a:prstGeom prst="rect">
            <a:avLst/>
          </a:prstGeom>
          <a:solidFill>
            <a:schemeClr val="lt2"/>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b="1">
                <a:solidFill>
                  <a:srgbClr val="666666"/>
                </a:solidFill>
                <a:latin typeface="Raleway"/>
                <a:ea typeface="Raleway"/>
                <a:cs typeface="Raleway"/>
                <a:sym typeface="Raleway"/>
              </a:rPr>
              <a:t>#4</a:t>
            </a:r>
            <a:endParaRPr sz="1000" b="1">
              <a:solidFill>
                <a:srgbClr val="666666"/>
              </a:solidFill>
              <a:latin typeface="Raleway"/>
              <a:ea typeface="Raleway"/>
              <a:cs typeface="Raleway"/>
              <a:sym typeface="Raleway"/>
            </a:endParaRPr>
          </a:p>
        </p:txBody>
      </p:sp>
      <p:sp>
        <p:nvSpPr>
          <p:cNvPr id="649" name="Google Shape;649;p98"/>
          <p:cNvSpPr/>
          <p:nvPr/>
        </p:nvSpPr>
        <p:spPr>
          <a:xfrm>
            <a:off x="7394475" y="2783100"/>
            <a:ext cx="1724100" cy="332100"/>
          </a:xfrm>
          <a:prstGeom prst="rect">
            <a:avLst/>
          </a:prstGeom>
          <a:solidFill>
            <a:schemeClr val="lt2"/>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b="1">
                <a:solidFill>
                  <a:srgbClr val="666666"/>
                </a:solidFill>
                <a:latin typeface="Raleway"/>
                <a:ea typeface="Raleway"/>
                <a:cs typeface="Raleway"/>
                <a:sym typeface="Raleway"/>
              </a:rPr>
              <a:t>#5</a:t>
            </a:r>
            <a:endParaRPr sz="1000" b="1">
              <a:solidFill>
                <a:srgbClr val="666666"/>
              </a:solidFill>
              <a:latin typeface="Raleway"/>
              <a:ea typeface="Raleway"/>
              <a:cs typeface="Raleway"/>
              <a:sym typeface="Raleway"/>
            </a:endParaRPr>
          </a:p>
        </p:txBody>
      </p:sp>
      <p:sp>
        <p:nvSpPr>
          <p:cNvPr id="650" name="Google Shape;650;p98"/>
          <p:cNvSpPr/>
          <p:nvPr/>
        </p:nvSpPr>
        <p:spPr>
          <a:xfrm>
            <a:off x="0" y="0"/>
            <a:ext cx="9143700" cy="26307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rgbClr val="666666"/>
              </a:solidFill>
              <a:latin typeface="Raleway"/>
              <a:ea typeface="Raleway"/>
              <a:cs typeface="Raleway"/>
              <a:sym typeface="Raleway"/>
            </a:endParaRPr>
          </a:p>
        </p:txBody>
      </p:sp>
      <p:sp>
        <p:nvSpPr>
          <p:cNvPr id="651" name="Google Shape;651;p98"/>
          <p:cNvSpPr/>
          <p:nvPr/>
        </p:nvSpPr>
        <p:spPr>
          <a:xfrm>
            <a:off x="5881425" y="88174"/>
            <a:ext cx="3171300" cy="2731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666666"/>
                </a:solidFill>
                <a:latin typeface="Raleway"/>
                <a:ea typeface="Raleway"/>
                <a:cs typeface="Raleway"/>
                <a:sym typeface="Raleway"/>
              </a:rPr>
              <a:t> Vision</a:t>
            </a:r>
            <a:r>
              <a:rPr lang="en" sz="1200">
                <a:solidFill>
                  <a:srgbClr val="666666"/>
                </a:solidFill>
                <a:latin typeface="Raleway"/>
                <a:ea typeface="Raleway"/>
                <a:cs typeface="Raleway"/>
                <a:sym typeface="Raleway"/>
              </a:rPr>
              <a:t> </a:t>
            </a:r>
            <a:r>
              <a:rPr lang="en" sz="1000">
                <a:solidFill>
                  <a:srgbClr val="666666"/>
                </a:solidFill>
                <a:latin typeface="Raleway"/>
                <a:ea typeface="Raleway"/>
                <a:cs typeface="Raleway"/>
                <a:sym typeface="Raleway"/>
              </a:rPr>
              <a:t>(Descriptive long term ambition)</a:t>
            </a:r>
            <a:endParaRPr sz="1000">
              <a:solidFill>
                <a:srgbClr val="666666"/>
              </a:solidFill>
              <a:latin typeface="Raleway"/>
              <a:ea typeface="Raleway"/>
              <a:cs typeface="Raleway"/>
              <a:sym typeface="Raleway"/>
            </a:endParaRPr>
          </a:p>
          <a:p>
            <a:pPr marL="0" lvl="0" indent="0" algn="l" rtl="0">
              <a:spcBef>
                <a:spcPts val="0"/>
              </a:spcBef>
              <a:spcAft>
                <a:spcPts val="0"/>
              </a:spcAft>
              <a:buNone/>
            </a:pP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r>
              <a:rPr lang="en" sz="1000">
                <a:solidFill>
                  <a:srgbClr val="666666"/>
                </a:solidFill>
                <a:latin typeface="Raleway"/>
                <a:ea typeface="Raleway"/>
                <a:cs typeface="Raleway"/>
                <a:sym typeface="Raleway"/>
              </a:rPr>
              <a:t>How does news headline/cover story about our company 5-10 years from now look like?</a:t>
            </a: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r>
              <a:rPr lang="en" sz="1000">
                <a:solidFill>
                  <a:srgbClr val="666666"/>
                </a:solidFill>
                <a:latin typeface="Raleway"/>
                <a:ea typeface="Raleway"/>
                <a:cs typeface="Raleway"/>
                <a:sym typeface="Raleway"/>
              </a:rPr>
              <a:t>Bigger is better; "Aim for the stars, land on the moon" - we can achieve more, even if we don't reach our full vision</a:t>
            </a: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r>
              <a:rPr lang="en" sz="1000">
                <a:solidFill>
                  <a:srgbClr val="666666"/>
                </a:solidFill>
                <a:latin typeface="Raleway"/>
                <a:ea typeface="Raleway"/>
                <a:cs typeface="Raleway"/>
                <a:sym typeface="Raleway"/>
              </a:rPr>
              <a:t>Milestones below are used to break down our big vision to smaller targets</a:t>
            </a: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r>
              <a:rPr lang="en" sz="1000">
                <a:solidFill>
                  <a:srgbClr val="666666"/>
                </a:solidFill>
                <a:latin typeface="Raleway"/>
                <a:ea typeface="Raleway"/>
                <a:cs typeface="Raleway"/>
                <a:sym typeface="Raleway"/>
              </a:rPr>
              <a:t>Our vision is meant to give us sense of direction and guide our decisions</a:t>
            </a: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r>
              <a:rPr lang="en" sz="1000">
                <a:solidFill>
                  <a:srgbClr val="666666"/>
                </a:solidFill>
                <a:latin typeface="Raleway"/>
                <a:ea typeface="Raleway"/>
                <a:cs typeface="Raleway"/>
                <a:sym typeface="Raleway"/>
              </a:rPr>
              <a:t>Our vision should also be tangible and measurable</a:t>
            </a: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r>
              <a:rPr lang="en" sz="1000">
                <a:solidFill>
                  <a:srgbClr val="666666"/>
                </a:solidFill>
                <a:latin typeface="Raleway"/>
                <a:ea typeface="Raleway"/>
                <a:cs typeface="Raleway"/>
                <a:sym typeface="Raleway"/>
              </a:rPr>
              <a:t>Iterated &amp; refined over time.</a:t>
            </a:r>
            <a:endParaRPr sz="1000">
              <a:solidFill>
                <a:srgbClr val="666666"/>
              </a:solidFill>
              <a:latin typeface="Raleway"/>
              <a:ea typeface="Raleway"/>
              <a:cs typeface="Raleway"/>
              <a:sym typeface="Raleway"/>
            </a:endParaRPr>
          </a:p>
          <a:p>
            <a:pPr marL="457200" lvl="0" indent="0" algn="l" rtl="0">
              <a:spcBef>
                <a:spcPts val="0"/>
              </a:spcBef>
              <a:spcAft>
                <a:spcPts val="0"/>
              </a:spcAft>
              <a:buNone/>
            </a:pPr>
            <a:endParaRPr sz="1000">
              <a:solidFill>
                <a:srgbClr val="666666"/>
              </a:solidFill>
              <a:latin typeface="Raleway"/>
              <a:ea typeface="Raleway"/>
              <a:cs typeface="Raleway"/>
              <a:sym typeface="Raleway"/>
            </a:endParaRPr>
          </a:p>
          <a:p>
            <a:pPr marL="0" lvl="0" indent="0" algn="l" rtl="0">
              <a:spcBef>
                <a:spcPts val="0"/>
              </a:spcBef>
              <a:spcAft>
                <a:spcPts val="0"/>
              </a:spcAft>
              <a:buClr>
                <a:schemeClr val="dk1"/>
              </a:buClr>
              <a:buSzPts val="1100"/>
              <a:buFont typeface="Arial"/>
              <a:buNone/>
            </a:pPr>
            <a:endParaRPr sz="1200">
              <a:solidFill>
                <a:srgbClr val="666666"/>
              </a:solidFill>
              <a:latin typeface="Raleway"/>
              <a:ea typeface="Raleway"/>
              <a:cs typeface="Raleway"/>
              <a:sym typeface="Raleway"/>
            </a:endParaRPr>
          </a:p>
          <a:p>
            <a:pPr marL="0" lvl="0" indent="0" algn="l" rtl="0">
              <a:spcBef>
                <a:spcPts val="0"/>
              </a:spcBef>
              <a:spcAft>
                <a:spcPts val="0"/>
              </a:spcAft>
              <a:buNone/>
            </a:pPr>
            <a:endParaRPr sz="1000">
              <a:solidFill>
                <a:srgbClr val="666666"/>
              </a:solidFill>
              <a:latin typeface="Raleway"/>
              <a:ea typeface="Raleway"/>
              <a:cs typeface="Raleway"/>
              <a:sym typeface="Raleway"/>
            </a:endParaRPr>
          </a:p>
        </p:txBody>
      </p:sp>
      <p:sp>
        <p:nvSpPr>
          <p:cNvPr id="652" name="Google Shape;652;p98"/>
          <p:cNvSpPr/>
          <p:nvPr/>
        </p:nvSpPr>
        <p:spPr>
          <a:xfrm>
            <a:off x="91200" y="1244875"/>
            <a:ext cx="2838300" cy="1575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200" b="1">
                <a:solidFill>
                  <a:srgbClr val="666666"/>
                </a:solidFill>
                <a:latin typeface="Raleway"/>
                <a:ea typeface="Raleway"/>
                <a:cs typeface="Raleway"/>
                <a:sym typeface="Raleway"/>
              </a:rPr>
              <a:t>Mission </a:t>
            </a:r>
            <a:r>
              <a:rPr lang="en" sz="1000">
                <a:solidFill>
                  <a:srgbClr val="666666"/>
                </a:solidFill>
                <a:latin typeface="Raleway"/>
                <a:ea typeface="Raleway"/>
                <a:cs typeface="Raleway"/>
                <a:sym typeface="Raleway"/>
              </a:rPr>
              <a:t>(What value we provide to whom?)</a:t>
            </a: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r>
              <a:rPr lang="en" sz="1000">
                <a:solidFill>
                  <a:srgbClr val="666666"/>
                </a:solidFill>
                <a:latin typeface="Raleway"/>
                <a:ea typeface="Raleway"/>
                <a:cs typeface="Raleway"/>
                <a:sym typeface="Raleway"/>
              </a:rPr>
              <a:t>Our mission should be operative to help drive our actions &amp; initiatives</a:t>
            </a: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r>
              <a:rPr lang="en" sz="1000">
                <a:solidFill>
                  <a:srgbClr val="666666"/>
                </a:solidFill>
                <a:latin typeface="Raleway"/>
                <a:ea typeface="Raleway"/>
                <a:cs typeface="Raleway"/>
                <a:sym typeface="Raleway"/>
              </a:rPr>
              <a:t>What we do and to whom (and as such what we don't do!)?</a:t>
            </a: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r>
              <a:rPr lang="en" sz="1000">
                <a:solidFill>
                  <a:srgbClr val="666666"/>
                </a:solidFill>
                <a:latin typeface="Raleway"/>
                <a:ea typeface="Raleway"/>
                <a:cs typeface="Raleway"/>
                <a:sym typeface="Raleway"/>
              </a:rPr>
              <a:t>Not single product or service  based, but future proofed, to drive new ideas, products and services</a:t>
            </a:r>
            <a:endParaRPr sz="1000">
              <a:solidFill>
                <a:srgbClr val="666666"/>
              </a:solidFill>
              <a:latin typeface="Raleway"/>
              <a:ea typeface="Raleway"/>
              <a:cs typeface="Raleway"/>
              <a:sym typeface="Raleway"/>
            </a:endParaRPr>
          </a:p>
          <a:p>
            <a:pPr marL="457200" lvl="0" indent="0" algn="l" rtl="0">
              <a:spcBef>
                <a:spcPts val="0"/>
              </a:spcBef>
              <a:spcAft>
                <a:spcPts val="0"/>
              </a:spcAft>
              <a:buNone/>
            </a:pPr>
            <a:endParaRPr sz="1000">
              <a:solidFill>
                <a:srgbClr val="666666"/>
              </a:solidFill>
              <a:latin typeface="Raleway"/>
              <a:ea typeface="Raleway"/>
              <a:cs typeface="Raleway"/>
              <a:sym typeface="Raleway"/>
            </a:endParaRPr>
          </a:p>
          <a:p>
            <a:pPr marL="457200" lvl="0" indent="0" algn="l" rtl="0">
              <a:spcBef>
                <a:spcPts val="0"/>
              </a:spcBef>
              <a:spcAft>
                <a:spcPts val="0"/>
              </a:spcAft>
              <a:buNone/>
            </a:pPr>
            <a:endParaRPr sz="1000">
              <a:solidFill>
                <a:srgbClr val="666666"/>
              </a:solidFill>
              <a:latin typeface="Raleway"/>
              <a:ea typeface="Raleway"/>
              <a:cs typeface="Raleway"/>
              <a:sym typeface="Raleway"/>
            </a:endParaRPr>
          </a:p>
          <a:p>
            <a:pPr marL="0" lvl="0" indent="0" algn="l" rtl="0">
              <a:spcBef>
                <a:spcPts val="0"/>
              </a:spcBef>
              <a:spcAft>
                <a:spcPts val="0"/>
              </a:spcAft>
              <a:buNone/>
            </a:pPr>
            <a:endParaRPr sz="1000">
              <a:solidFill>
                <a:srgbClr val="666666"/>
              </a:solidFill>
              <a:latin typeface="Raleway"/>
              <a:ea typeface="Raleway"/>
              <a:cs typeface="Raleway"/>
              <a:sym typeface="Raleway"/>
            </a:endParaRPr>
          </a:p>
        </p:txBody>
      </p:sp>
      <p:sp>
        <p:nvSpPr>
          <p:cNvPr id="653" name="Google Shape;653;p98"/>
          <p:cNvSpPr/>
          <p:nvPr/>
        </p:nvSpPr>
        <p:spPr>
          <a:xfrm>
            <a:off x="3023209" y="1244886"/>
            <a:ext cx="2764500" cy="1575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200" b="1">
                <a:solidFill>
                  <a:srgbClr val="666666"/>
                </a:solidFill>
                <a:latin typeface="Raleway"/>
                <a:ea typeface="Raleway"/>
                <a:cs typeface="Raleway"/>
                <a:sym typeface="Raleway"/>
              </a:rPr>
              <a:t>Strategy </a:t>
            </a:r>
            <a:r>
              <a:rPr lang="en" sz="1000">
                <a:solidFill>
                  <a:srgbClr val="666666"/>
                </a:solidFill>
                <a:latin typeface="Raleway"/>
                <a:ea typeface="Raleway"/>
                <a:cs typeface="Raleway"/>
                <a:sym typeface="Raleway"/>
              </a:rPr>
              <a:t>(How do we create value?)</a:t>
            </a:r>
            <a:endParaRPr sz="1000">
              <a:solidFill>
                <a:srgbClr val="666666"/>
              </a:solidFill>
              <a:latin typeface="Raleway"/>
              <a:ea typeface="Raleway"/>
              <a:cs typeface="Raleway"/>
              <a:sym typeface="Raleway"/>
            </a:endParaRPr>
          </a:p>
          <a:p>
            <a:pPr marL="0" lvl="0" indent="0" algn="l" rtl="0">
              <a:spcBef>
                <a:spcPts val="0"/>
              </a:spcBef>
              <a:spcAft>
                <a:spcPts val="0"/>
              </a:spcAft>
              <a:buNone/>
            </a:pPr>
            <a:r>
              <a:rPr lang="en" sz="1000">
                <a:solidFill>
                  <a:srgbClr val="666666"/>
                </a:solidFill>
                <a:latin typeface="Raleway"/>
                <a:ea typeface="Raleway"/>
                <a:cs typeface="Raleway"/>
                <a:sym typeface="Raleway"/>
              </a:rPr>
              <a:t>Where do we compete? (markets, products, industry). What unique value we bring/generate? (pricing, image, brand?). What resources &amp; capabilities we utilize? (technology, skills, reputation, partners, assets, etc. ). How do we sustain our position? (fastest, most agile, etc.)</a:t>
            </a:r>
            <a:endParaRPr sz="1000">
              <a:solidFill>
                <a:srgbClr val="666666"/>
              </a:solidFill>
              <a:latin typeface="Raleway"/>
              <a:ea typeface="Raleway"/>
              <a:cs typeface="Raleway"/>
              <a:sym typeface="Raleway"/>
            </a:endParaRPr>
          </a:p>
        </p:txBody>
      </p:sp>
      <p:sp>
        <p:nvSpPr>
          <p:cNvPr id="654" name="Google Shape;654;p98"/>
          <p:cNvSpPr/>
          <p:nvPr/>
        </p:nvSpPr>
        <p:spPr>
          <a:xfrm>
            <a:off x="0" y="3703325"/>
            <a:ext cx="9143700" cy="14403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666666"/>
                </a:solidFill>
                <a:latin typeface="Raleway"/>
                <a:ea typeface="Raleway"/>
                <a:cs typeface="Raleway"/>
                <a:sym typeface="Raleway"/>
              </a:rPr>
              <a:t>Values</a:t>
            </a:r>
            <a:endParaRPr sz="1200" b="1">
              <a:solidFill>
                <a:srgbClr val="666666"/>
              </a:solidFill>
              <a:latin typeface="Raleway"/>
              <a:ea typeface="Raleway"/>
              <a:cs typeface="Raleway"/>
              <a:sym typeface="Raleway"/>
            </a:endParaRPr>
          </a:p>
          <a:p>
            <a:pPr marL="0" lvl="0" indent="0" algn="l" rtl="0">
              <a:lnSpc>
                <a:spcPct val="115000"/>
              </a:lnSpc>
              <a:spcBef>
                <a:spcPts val="0"/>
              </a:spcBef>
              <a:spcAft>
                <a:spcPts val="0"/>
              </a:spcAft>
              <a:buNone/>
            </a:pPr>
            <a:r>
              <a:rPr lang="en" sz="1000">
                <a:solidFill>
                  <a:srgbClr val="666666"/>
                </a:solidFill>
                <a:latin typeface="Raleway"/>
                <a:ea typeface="Raleway"/>
                <a:cs typeface="Raleway"/>
                <a:sym typeface="Raleway"/>
              </a:rPr>
              <a:t>Defining our</a:t>
            </a:r>
            <a:endParaRPr sz="1000">
              <a:solidFill>
                <a:srgbClr val="666666"/>
              </a:solidFill>
              <a:latin typeface="Raleway"/>
              <a:ea typeface="Raleway"/>
              <a:cs typeface="Raleway"/>
              <a:sym typeface="Raleway"/>
            </a:endParaRPr>
          </a:p>
          <a:p>
            <a:pPr marL="0" lvl="0" indent="0" algn="l" rtl="0">
              <a:lnSpc>
                <a:spcPct val="115000"/>
              </a:lnSpc>
              <a:spcBef>
                <a:spcPts val="0"/>
              </a:spcBef>
              <a:spcAft>
                <a:spcPts val="0"/>
              </a:spcAft>
              <a:buNone/>
            </a:pPr>
            <a:r>
              <a:rPr lang="en" sz="1000">
                <a:solidFill>
                  <a:srgbClr val="666666"/>
                </a:solidFill>
                <a:latin typeface="Raleway"/>
                <a:ea typeface="Raleway"/>
                <a:cs typeface="Raleway"/>
                <a:sym typeface="Raleway"/>
              </a:rPr>
              <a:t>organization</a:t>
            </a:r>
            <a:endParaRPr sz="1000">
              <a:solidFill>
                <a:srgbClr val="666666"/>
              </a:solidFill>
              <a:latin typeface="Raleway"/>
              <a:ea typeface="Raleway"/>
              <a:cs typeface="Raleway"/>
              <a:sym typeface="Raleway"/>
            </a:endParaRPr>
          </a:p>
          <a:p>
            <a:pPr marL="0" lvl="0" indent="0" algn="l" rtl="0">
              <a:lnSpc>
                <a:spcPct val="115000"/>
              </a:lnSpc>
              <a:spcBef>
                <a:spcPts val="0"/>
              </a:spcBef>
              <a:spcAft>
                <a:spcPts val="0"/>
              </a:spcAft>
              <a:buNone/>
            </a:pPr>
            <a:r>
              <a:rPr lang="en" sz="1000">
                <a:solidFill>
                  <a:srgbClr val="666666"/>
                </a:solidFill>
                <a:latin typeface="Raleway"/>
                <a:ea typeface="Raleway"/>
                <a:cs typeface="Raleway"/>
                <a:sym typeface="Raleway"/>
              </a:rPr>
              <a:t>culture.</a:t>
            </a:r>
            <a:endParaRPr sz="1200" b="1">
              <a:solidFill>
                <a:srgbClr val="666666"/>
              </a:solidFill>
              <a:latin typeface="Raleway"/>
              <a:ea typeface="Raleway"/>
              <a:cs typeface="Raleway"/>
              <a:sym typeface="Raleway"/>
            </a:endParaRPr>
          </a:p>
        </p:txBody>
      </p:sp>
      <p:sp>
        <p:nvSpPr>
          <p:cNvPr id="655" name="Google Shape;655;p98"/>
          <p:cNvSpPr/>
          <p:nvPr/>
        </p:nvSpPr>
        <p:spPr>
          <a:xfrm>
            <a:off x="886675" y="3992635"/>
            <a:ext cx="2902800" cy="779700"/>
          </a:xfrm>
          <a:prstGeom prst="rect">
            <a:avLst/>
          </a:prstGeom>
          <a:noFill/>
          <a:ln>
            <a:noFill/>
          </a:ln>
        </p:spPr>
        <p:txBody>
          <a:bodyPr spcFirstLastPara="1" wrap="square" lIns="91425" tIns="91425" rIns="91425" bIns="91425" anchor="t" anchorCtr="0">
            <a:noAutofit/>
          </a:bodyPr>
          <a:lstStyle/>
          <a:p>
            <a:pPr marL="457200" lvl="0" indent="-285750" algn="l" rtl="0">
              <a:spcBef>
                <a:spcPts val="0"/>
              </a:spcBef>
              <a:spcAft>
                <a:spcPts val="0"/>
              </a:spcAft>
              <a:buClr>
                <a:srgbClr val="666666"/>
              </a:buClr>
              <a:buSzPts val="900"/>
              <a:buFont typeface="Raleway"/>
              <a:buChar char="●"/>
            </a:pPr>
            <a:r>
              <a:rPr lang="en" sz="900">
                <a:solidFill>
                  <a:srgbClr val="666666"/>
                </a:solidFill>
                <a:latin typeface="Raleway"/>
                <a:ea typeface="Raleway"/>
                <a:cs typeface="Raleway"/>
                <a:sym typeface="Raleway"/>
              </a:rPr>
              <a:t>Every organization has culture </a:t>
            </a:r>
            <a:endParaRPr sz="900">
              <a:solidFill>
                <a:srgbClr val="666666"/>
              </a:solidFill>
              <a:latin typeface="Raleway"/>
              <a:ea typeface="Raleway"/>
              <a:cs typeface="Raleway"/>
              <a:sym typeface="Raleway"/>
            </a:endParaRPr>
          </a:p>
          <a:p>
            <a:pPr marL="457200" lvl="0" indent="-285750" algn="l" rtl="0">
              <a:spcBef>
                <a:spcPts val="0"/>
              </a:spcBef>
              <a:spcAft>
                <a:spcPts val="0"/>
              </a:spcAft>
              <a:buClr>
                <a:srgbClr val="666666"/>
              </a:buClr>
              <a:buSzPts val="900"/>
              <a:buFont typeface="Raleway"/>
              <a:buChar char="●"/>
            </a:pPr>
            <a:r>
              <a:rPr lang="en" sz="900">
                <a:solidFill>
                  <a:srgbClr val="666666"/>
                </a:solidFill>
                <a:latin typeface="Raleway"/>
                <a:ea typeface="Raleway"/>
                <a:cs typeface="Raleway"/>
                <a:sym typeface="Raleway"/>
              </a:rPr>
              <a:t>We can define it, or ignore it and it become what it becomes</a:t>
            </a:r>
            <a:endParaRPr sz="900">
              <a:solidFill>
                <a:srgbClr val="666666"/>
              </a:solidFill>
              <a:latin typeface="Raleway"/>
              <a:ea typeface="Raleway"/>
              <a:cs typeface="Raleway"/>
              <a:sym typeface="Raleway"/>
            </a:endParaRPr>
          </a:p>
          <a:p>
            <a:pPr marL="457200" lvl="0" indent="-285750" algn="l" rtl="0">
              <a:spcBef>
                <a:spcPts val="0"/>
              </a:spcBef>
              <a:spcAft>
                <a:spcPts val="0"/>
              </a:spcAft>
              <a:buClr>
                <a:srgbClr val="666666"/>
              </a:buClr>
              <a:buSzPts val="900"/>
              <a:buFont typeface="Raleway"/>
              <a:buChar char="●"/>
            </a:pPr>
            <a:r>
              <a:rPr lang="en" sz="900">
                <a:solidFill>
                  <a:srgbClr val="666666"/>
                </a:solidFill>
                <a:latin typeface="Raleway"/>
                <a:ea typeface="Raleway"/>
                <a:cs typeface="Raleway"/>
                <a:sym typeface="Raleway"/>
              </a:rPr>
              <a:t>We define our organization culture with mutually agreed set of values</a:t>
            </a:r>
            <a:endParaRPr sz="900">
              <a:solidFill>
                <a:srgbClr val="666666"/>
              </a:solidFill>
              <a:latin typeface="Raleway"/>
              <a:ea typeface="Raleway"/>
              <a:cs typeface="Raleway"/>
              <a:sym typeface="Raleway"/>
            </a:endParaRPr>
          </a:p>
        </p:txBody>
      </p:sp>
      <p:sp>
        <p:nvSpPr>
          <p:cNvPr id="656" name="Google Shape;656;p98"/>
          <p:cNvSpPr/>
          <p:nvPr/>
        </p:nvSpPr>
        <p:spPr>
          <a:xfrm>
            <a:off x="6215871" y="3992500"/>
            <a:ext cx="2902800" cy="779700"/>
          </a:xfrm>
          <a:prstGeom prst="rect">
            <a:avLst/>
          </a:prstGeom>
          <a:noFill/>
          <a:ln>
            <a:noFill/>
          </a:ln>
        </p:spPr>
        <p:txBody>
          <a:bodyPr spcFirstLastPara="1" wrap="square" lIns="91425" tIns="91425" rIns="91425" bIns="91425" anchor="t" anchorCtr="0">
            <a:noAutofit/>
          </a:bodyPr>
          <a:lstStyle/>
          <a:p>
            <a:pPr marL="457200" lvl="0" indent="-285750" algn="l" rtl="0">
              <a:spcBef>
                <a:spcPts val="0"/>
              </a:spcBef>
              <a:spcAft>
                <a:spcPts val="0"/>
              </a:spcAft>
              <a:buClr>
                <a:srgbClr val="666666"/>
              </a:buClr>
              <a:buSzPts val="900"/>
              <a:buFont typeface="Raleway"/>
              <a:buChar char="●"/>
            </a:pPr>
            <a:r>
              <a:rPr lang="en" sz="900">
                <a:solidFill>
                  <a:srgbClr val="666666"/>
                </a:solidFill>
                <a:latin typeface="Raleway"/>
                <a:ea typeface="Raleway"/>
                <a:cs typeface="Raleway"/>
                <a:sym typeface="Raleway"/>
              </a:rPr>
              <a:t>We protect our culture with agreements to fix issues if someone's actions against our values can not be corrected </a:t>
            </a:r>
            <a:endParaRPr sz="900">
              <a:solidFill>
                <a:srgbClr val="666666"/>
              </a:solidFill>
              <a:latin typeface="Raleway"/>
              <a:ea typeface="Raleway"/>
              <a:cs typeface="Raleway"/>
              <a:sym typeface="Raleway"/>
            </a:endParaRPr>
          </a:p>
        </p:txBody>
      </p:sp>
      <p:sp>
        <p:nvSpPr>
          <p:cNvPr id="657" name="Google Shape;657;p98"/>
          <p:cNvSpPr/>
          <p:nvPr/>
        </p:nvSpPr>
        <p:spPr>
          <a:xfrm>
            <a:off x="3551271" y="3992500"/>
            <a:ext cx="2902800" cy="779700"/>
          </a:xfrm>
          <a:prstGeom prst="rect">
            <a:avLst/>
          </a:prstGeom>
          <a:noFill/>
          <a:ln>
            <a:noFill/>
          </a:ln>
        </p:spPr>
        <p:txBody>
          <a:bodyPr spcFirstLastPara="1" wrap="square" lIns="91425" tIns="91425" rIns="91425" bIns="91425" anchor="t" anchorCtr="0">
            <a:noAutofit/>
          </a:bodyPr>
          <a:lstStyle/>
          <a:p>
            <a:pPr marL="457200" lvl="0" indent="-285750" algn="l" rtl="0">
              <a:spcBef>
                <a:spcPts val="0"/>
              </a:spcBef>
              <a:spcAft>
                <a:spcPts val="0"/>
              </a:spcAft>
              <a:buClr>
                <a:srgbClr val="666666"/>
              </a:buClr>
              <a:buSzPts val="900"/>
              <a:buFont typeface="Raleway"/>
              <a:buChar char="●"/>
            </a:pPr>
            <a:r>
              <a:rPr lang="en" sz="900">
                <a:solidFill>
                  <a:srgbClr val="666666"/>
                </a:solidFill>
                <a:latin typeface="Raleway"/>
                <a:ea typeface="Raleway"/>
                <a:cs typeface="Raleway"/>
                <a:sym typeface="Raleway"/>
              </a:rPr>
              <a:t>While our culture is defined with written values, these values are validated only via our collective and real actions we make.</a:t>
            </a:r>
            <a:endParaRPr sz="900">
              <a:solidFill>
                <a:srgbClr val="666666"/>
              </a:solidFill>
              <a:latin typeface="Raleway"/>
              <a:ea typeface="Raleway"/>
              <a:cs typeface="Raleway"/>
              <a:sym typeface="Raleway"/>
            </a:endParaRPr>
          </a:p>
          <a:p>
            <a:pPr marL="457200" lvl="0" indent="-285750" algn="l" rtl="0">
              <a:spcBef>
                <a:spcPts val="0"/>
              </a:spcBef>
              <a:spcAft>
                <a:spcPts val="0"/>
              </a:spcAft>
              <a:buClr>
                <a:srgbClr val="666666"/>
              </a:buClr>
              <a:buSzPts val="900"/>
              <a:buFont typeface="Raleway"/>
              <a:buChar char="●"/>
            </a:pPr>
            <a:r>
              <a:rPr lang="en" sz="900">
                <a:solidFill>
                  <a:srgbClr val="666666"/>
                </a:solidFill>
                <a:latin typeface="Raleway"/>
                <a:ea typeface="Raleway"/>
                <a:cs typeface="Raleway"/>
                <a:sym typeface="Raleway"/>
              </a:rPr>
              <a:t>We protect our culture so our culture can protect our organization</a:t>
            </a:r>
            <a:endParaRPr sz="900">
              <a:solidFill>
                <a:srgbClr val="666666"/>
              </a:solidFill>
              <a:latin typeface="Raleway"/>
              <a:ea typeface="Raleway"/>
              <a:cs typeface="Raleway"/>
              <a:sym typeface="Raleway"/>
            </a:endParaRPr>
          </a:p>
        </p:txBody>
      </p:sp>
      <p:sp>
        <p:nvSpPr>
          <p:cNvPr id="658" name="Google Shape;658;p98"/>
          <p:cNvSpPr txBox="1"/>
          <p:nvPr/>
        </p:nvSpPr>
        <p:spPr>
          <a:xfrm>
            <a:off x="7620" y="2783175"/>
            <a:ext cx="1616100" cy="33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rgbClr val="666666"/>
                </a:solidFill>
                <a:latin typeface="Raleway"/>
                <a:ea typeface="Raleway"/>
                <a:cs typeface="Raleway"/>
                <a:sym typeface="Raleway"/>
              </a:rPr>
              <a:t>Roadmap</a:t>
            </a:r>
            <a:endParaRPr sz="1000">
              <a:solidFill>
                <a:srgbClr val="666666"/>
              </a:solidFill>
              <a:latin typeface="Raleway"/>
              <a:ea typeface="Raleway"/>
              <a:cs typeface="Raleway"/>
              <a:sym typeface="Raleway"/>
            </a:endParaRPr>
          </a:p>
        </p:txBody>
      </p:sp>
      <p:sp>
        <p:nvSpPr>
          <p:cNvPr id="659" name="Google Shape;659;p98"/>
          <p:cNvSpPr/>
          <p:nvPr/>
        </p:nvSpPr>
        <p:spPr>
          <a:xfrm>
            <a:off x="91225" y="88175"/>
            <a:ext cx="5720400" cy="1069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200" b="1">
                <a:solidFill>
                  <a:srgbClr val="666666"/>
                </a:solidFill>
                <a:latin typeface="Raleway"/>
                <a:ea typeface="Raleway"/>
                <a:cs typeface="Raleway"/>
                <a:sym typeface="Raleway"/>
              </a:rPr>
              <a:t>Why?</a:t>
            </a:r>
            <a:r>
              <a:rPr lang="en" sz="1200">
                <a:solidFill>
                  <a:srgbClr val="666666"/>
                </a:solidFill>
                <a:latin typeface="Raleway"/>
                <a:ea typeface="Raleway"/>
                <a:cs typeface="Raleway"/>
                <a:sym typeface="Raleway"/>
              </a:rPr>
              <a:t> </a:t>
            </a:r>
            <a:r>
              <a:rPr lang="en" sz="1000">
                <a:solidFill>
                  <a:srgbClr val="666666"/>
                </a:solidFill>
                <a:latin typeface="Raleway"/>
                <a:ea typeface="Raleway"/>
                <a:cs typeface="Raleway"/>
                <a:sym typeface="Raleway"/>
              </a:rPr>
              <a:t>(Why do we exist? Our believes or rationale).</a:t>
            </a: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r>
              <a:rPr lang="en" sz="1000">
                <a:solidFill>
                  <a:srgbClr val="666666"/>
                </a:solidFill>
                <a:latin typeface="Raleway"/>
                <a:ea typeface="Raleway"/>
                <a:cs typeface="Raleway"/>
                <a:sym typeface="Raleway"/>
              </a:rPr>
              <a:t>Our company “why” statement ie. why we exist “our purpose”</a:t>
            </a: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r>
              <a:rPr lang="en" sz="1000">
                <a:solidFill>
                  <a:srgbClr val="666666"/>
                </a:solidFill>
                <a:latin typeface="Raleway"/>
                <a:ea typeface="Raleway"/>
                <a:cs typeface="Raleway"/>
                <a:sym typeface="Raleway"/>
              </a:rPr>
              <a:t>What do we want to be known/membered from?</a:t>
            </a: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r>
              <a:rPr lang="en" sz="1000">
                <a:solidFill>
                  <a:srgbClr val="666666"/>
                </a:solidFill>
                <a:latin typeface="Raleway"/>
                <a:ea typeface="Raleway"/>
                <a:cs typeface="Raleway"/>
                <a:sym typeface="Raleway"/>
              </a:rPr>
              <a:t>Inspiring, simple &amp; memorable</a:t>
            </a:r>
            <a:endParaRPr sz="1000">
              <a:solidFill>
                <a:srgbClr val="666666"/>
              </a:solidFill>
              <a:latin typeface="Raleway"/>
              <a:ea typeface="Raleway"/>
              <a:cs typeface="Raleway"/>
              <a:sym typeface="Raleway"/>
            </a:endParaRPr>
          </a:p>
          <a:p>
            <a:pPr marL="457200" lvl="0" indent="-292100" algn="l" rtl="0">
              <a:spcBef>
                <a:spcPts val="0"/>
              </a:spcBef>
              <a:spcAft>
                <a:spcPts val="0"/>
              </a:spcAft>
              <a:buClr>
                <a:srgbClr val="666666"/>
              </a:buClr>
              <a:buSzPts val="1000"/>
              <a:buFont typeface="Raleway"/>
              <a:buChar char="●"/>
            </a:pPr>
            <a:r>
              <a:rPr lang="en" sz="1000">
                <a:solidFill>
                  <a:srgbClr val="666666"/>
                </a:solidFill>
                <a:latin typeface="Raleway"/>
                <a:ea typeface="Raleway"/>
                <a:cs typeface="Raleway"/>
                <a:sym typeface="Raleway"/>
              </a:rPr>
              <a:t>Short, limit to 3 to 4 “things” max.</a:t>
            </a:r>
            <a:endParaRPr sz="1000">
              <a:solidFill>
                <a:srgbClr val="666666"/>
              </a:solidFill>
              <a:latin typeface="Raleway"/>
              <a:ea typeface="Raleway"/>
              <a:cs typeface="Raleway"/>
              <a:sym typeface="Raleway"/>
            </a:endParaRPr>
          </a:p>
        </p:txBody>
      </p:sp>
      <p:sp>
        <p:nvSpPr>
          <p:cNvPr id="660" name="Google Shape;660;p98"/>
          <p:cNvSpPr/>
          <p:nvPr/>
        </p:nvSpPr>
        <p:spPr>
          <a:xfrm>
            <a:off x="91200" y="3101350"/>
            <a:ext cx="1724100" cy="866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666666"/>
                </a:solidFill>
                <a:latin typeface="Raleway"/>
                <a:ea typeface="Raleway"/>
                <a:cs typeface="Raleway"/>
                <a:sym typeface="Raleway"/>
              </a:rPr>
              <a:t>Time based. Or based on product, business or organizations development targets.</a:t>
            </a:r>
            <a:endParaRPr sz="1000">
              <a:latin typeface="Raleway"/>
              <a:ea typeface="Raleway"/>
              <a:cs typeface="Raleway"/>
              <a:sym typeface="Raleway"/>
            </a:endParaRPr>
          </a:p>
        </p:txBody>
      </p:sp>
      <p:sp>
        <p:nvSpPr>
          <p:cNvPr id="661" name="Google Shape;661;p98"/>
          <p:cNvSpPr/>
          <p:nvPr/>
        </p:nvSpPr>
        <p:spPr>
          <a:xfrm>
            <a:off x="1900558" y="3101350"/>
            <a:ext cx="1724100" cy="866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666666"/>
                </a:solidFill>
                <a:latin typeface="Raleway"/>
                <a:ea typeface="Raleway"/>
                <a:cs typeface="Raleway"/>
                <a:sym typeface="Raleway"/>
              </a:rPr>
              <a:t>SMART targets</a:t>
            </a:r>
            <a:r>
              <a:rPr lang="en" sz="1000">
                <a:solidFill>
                  <a:srgbClr val="666666"/>
                </a:solidFill>
                <a:latin typeface="Raleway"/>
                <a:ea typeface="Raleway"/>
                <a:cs typeface="Raleway"/>
                <a:sym typeface="Raleway"/>
              </a:rPr>
              <a:t> (Specific, Measurable, Actionable, Realistic, Time-bound) </a:t>
            </a:r>
            <a:endParaRPr sz="1000">
              <a:solidFill>
                <a:srgbClr val="666666"/>
              </a:solidFill>
              <a:latin typeface="Raleway"/>
              <a:ea typeface="Raleway"/>
              <a:cs typeface="Raleway"/>
              <a:sym typeface="Raleway"/>
            </a:endParaRPr>
          </a:p>
        </p:txBody>
      </p:sp>
      <p:sp>
        <p:nvSpPr>
          <p:cNvPr id="662" name="Google Shape;662;p98"/>
          <p:cNvSpPr/>
          <p:nvPr/>
        </p:nvSpPr>
        <p:spPr>
          <a:xfrm>
            <a:off x="3709937" y="3101350"/>
            <a:ext cx="1724100" cy="866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666666"/>
                </a:solidFill>
                <a:latin typeface="Raleway"/>
                <a:ea typeface="Raleway"/>
                <a:cs typeface="Raleway"/>
                <a:sym typeface="Raleway"/>
              </a:rPr>
              <a:t>SMART targets</a:t>
            </a:r>
            <a:r>
              <a:rPr lang="en" sz="1000">
                <a:solidFill>
                  <a:srgbClr val="666666"/>
                </a:solidFill>
                <a:latin typeface="Raleway"/>
                <a:ea typeface="Raleway"/>
                <a:cs typeface="Raleway"/>
                <a:sym typeface="Raleway"/>
              </a:rPr>
              <a:t> (Specific, Measurable, Actionable, Realistic, Time-bound) </a:t>
            </a:r>
            <a:endParaRPr sz="1000">
              <a:solidFill>
                <a:srgbClr val="666666"/>
              </a:solidFill>
              <a:latin typeface="Raleway"/>
              <a:ea typeface="Raleway"/>
              <a:cs typeface="Raleway"/>
              <a:sym typeface="Raleway"/>
            </a:endParaRPr>
          </a:p>
        </p:txBody>
      </p:sp>
      <p:sp>
        <p:nvSpPr>
          <p:cNvPr id="663" name="Google Shape;663;p98"/>
          <p:cNvSpPr/>
          <p:nvPr/>
        </p:nvSpPr>
        <p:spPr>
          <a:xfrm>
            <a:off x="5519312" y="3111845"/>
            <a:ext cx="1724100" cy="866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666666"/>
                </a:solidFill>
                <a:latin typeface="Raleway"/>
                <a:ea typeface="Raleway"/>
                <a:cs typeface="Raleway"/>
                <a:sym typeface="Raleway"/>
              </a:rPr>
              <a:t>SMART targets</a:t>
            </a:r>
            <a:r>
              <a:rPr lang="en" sz="1000">
                <a:solidFill>
                  <a:srgbClr val="666666"/>
                </a:solidFill>
                <a:latin typeface="Raleway"/>
                <a:ea typeface="Raleway"/>
                <a:cs typeface="Raleway"/>
                <a:sym typeface="Raleway"/>
              </a:rPr>
              <a:t> (Specific, Measurable, Actionable, Realistic, Time-bound) </a:t>
            </a:r>
            <a:endParaRPr sz="1000">
              <a:solidFill>
                <a:srgbClr val="666666"/>
              </a:solidFill>
              <a:latin typeface="Raleway"/>
              <a:ea typeface="Raleway"/>
              <a:cs typeface="Raleway"/>
              <a:sym typeface="Raleway"/>
            </a:endParaRPr>
          </a:p>
        </p:txBody>
      </p:sp>
      <p:sp>
        <p:nvSpPr>
          <p:cNvPr id="664" name="Google Shape;664;p98"/>
          <p:cNvSpPr/>
          <p:nvPr/>
        </p:nvSpPr>
        <p:spPr>
          <a:xfrm>
            <a:off x="7328675" y="3101350"/>
            <a:ext cx="1724100" cy="866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666666"/>
                </a:solidFill>
                <a:latin typeface="Raleway"/>
                <a:ea typeface="Raleway"/>
                <a:cs typeface="Raleway"/>
                <a:sym typeface="Raleway"/>
              </a:rPr>
              <a:t>SMART targets</a:t>
            </a:r>
            <a:r>
              <a:rPr lang="en" sz="1000">
                <a:solidFill>
                  <a:srgbClr val="666666"/>
                </a:solidFill>
                <a:latin typeface="Raleway"/>
                <a:ea typeface="Raleway"/>
                <a:cs typeface="Raleway"/>
                <a:sym typeface="Raleway"/>
              </a:rPr>
              <a:t> (Specific, Measurable, Actionable, Realistic, Time-bound) </a:t>
            </a:r>
            <a:endParaRPr sz="1000">
              <a:solidFill>
                <a:srgbClr val="666666"/>
              </a:solidFill>
              <a:latin typeface="Raleway"/>
              <a:ea typeface="Raleway"/>
              <a:cs typeface="Raleway"/>
              <a:sym typeface="Raleway"/>
            </a:endParaRPr>
          </a:p>
        </p:txBody>
      </p:sp>
      <p:pic>
        <p:nvPicPr>
          <p:cNvPr id="665" name="Google Shape;665;p98">
            <a:hlinkClick r:id="rId3"/>
          </p:cNvPr>
          <p:cNvPicPr preferRelativeResize="0"/>
          <p:nvPr/>
        </p:nvPicPr>
        <p:blipFill>
          <a:blip r:embed="rId4">
            <a:alphaModFix amt="70000"/>
          </a:blip>
          <a:stretch>
            <a:fillRect/>
          </a:stretch>
        </p:blipFill>
        <p:spPr>
          <a:xfrm>
            <a:off x="8216125" y="4811863"/>
            <a:ext cx="838200" cy="295275"/>
          </a:xfrm>
          <a:prstGeom prst="rect">
            <a:avLst/>
          </a:prstGeom>
          <a:noFill/>
          <a:ln>
            <a:noFill/>
          </a:ln>
        </p:spPr>
      </p:pic>
      <p:sp>
        <p:nvSpPr>
          <p:cNvPr id="666" name="Google Shape;666;p98"/>
          <p:cNvSpPr txBox="1"/>
          <p:nvPr/>
        </p:nvSpPr>
        <p:spPr>
          <a:xfrm>
            <a:off x="5595500" y="4828800"/>
            <a:ext cx="2588400" cy="332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i="1">
                <a:solidFill>
                  <a:srgbClr val="FFFFFF"/>
                </a:solidFill>
                <a:uFill>
                  <a:noFill/>
                </a:uFill>
                <a:latin typeface="Ubuntu"/>
                <a:ea typeface="Ubuntu"/>
                <a:cs typeface="Ubuntu"/>
                <a:sym typeface="Ubuntu"/>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www.startupcommons.org</a:t>
            </a:r>
            <a:endParaRPr sz="1000" i="1">
              <a:solidFill>
                <a:srgbClr val="FFFFFF"/>
              </a:solidFill>
              <a:latin typeface="Ubuntu"/>
              <a:ea typeface="Ubuntu"/>
              <a:cs typeface="Ubuntu"/>
              <a:sym typeface="Ubuntu"/>
            </a:endParaRPr>
          </a:p>
        </p:txBody>
      </p:sp>
      <p:sp>
        <p:nvSpPr>
          <p:cNvPr id="667" name="Google Shape;667;p98"/>
          <p:cNvSpPr txBox="1"/>
          <p:nvPr/>
        </p:nvSpPr>
        <p:spPr>
          <a:xfrm>
            <a:off x="7625" y="4859625"/>
            <a:ext cx="4014000" cy="29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000" b="1" i="1">
                <a:solidFill>
                  <a:srgbClr val="434343"/>
                </a:solidFill>
                <a:latin typeface="Ubuntu"/>
                <a:ea typeface="Ubuntu"/>
                <a:cs typeface="Ubuntu"/>
                <a:sym typeface="Ubuntu"/>
              </a:rPr>
              <a:t>Designing your company DNA </a:t>
            </a:r>
            <a:r>
              <a:rPr lang="en" sz="1000" i="1">
                <a:solidFill>
                  <a:srgbClr val="434343"/>
                </a:solidFill>
                <a:latin typeface="Ubuntu"/>
                <a:ea typeface="Ubuntu"/>
                <a:cs typeface="Ubuntu"/>
                <a:sym typeface="Ubuntu"/>
              </a:rPr>
              <a:t>- by Startup Commons     Version 1.1</a:t>
            </a:r>
            <a:endParaRPr sz="1000" i="1">
              <a:solidFill>
                <a:srgbClr val="434343"/>
              </a:solidFill>
              <a:latin typeface="Ubuntu"/>
              <a:ea typeface="Ubuntu"/>
              <a:cs typeface="Ubuntu"/>
              <a:sym typeface="Ubuntu"/>
            </a:endParaRPr>
          </a:p>
        </p:txBody>
      </p:sp>
      <p:pic>
        <p:nvPicPr>
          <p:cNvPr id="668" name="Google Shape;668;p98">
            <a:hlinkClick r:id="rId6"/>
          </p:cNvPr>
          <p:cNvPicPr preferRelativeResize="0"/>
          <p:nvPr/>
        </p:nvPicPr>
        <p:blipFill>
          <a:blip r:embed="rId7">
            <a:alphaModFix amt="50000"/>
          </a:blip>
          <a:stretch>
            <a:fillRect/>
          </a:stretch>
        </p:blipFill>
        <p:spPr>
          <a:xfrm>
            <a:off x="2627471" y="2530018"/>
            <a:ext cx="228525" cy="228525"/>
          </a:xfrm>
          <a:prstGeom prst="rect">
            <a:avLst/>
          </a:prstGeom>
          <a:noFill/>
          <a:ln>
            <a:noFill/>
          </a:ln>
        </p:spPr>
      </p:pic>
      <p:pic>
        <p:nvPicPr>
          <p:cNvPr id="669" name="Google Shape;669;p98">
            <a:hlinkClick r:id="rId8"/>
          </p:cNvPr>
          <p:cNvPicPr preferRelativeResize="0"/>
          <p:nvPr/>
        </p:nvPicPr>
        <p:blipFill>
          <a:blip r:embed="rId7">
            <a:alphaModFix amt="50000"/>
          </a:blip>
          <a:stretch>
            <a:fillRect/>
          </a:stretch>
        </p:blipFill>
        <p:spPr>
          <a:xfrm>
            <a:off x="5510146" y="856618"/>
            <a:ext cx="228525" cy="228525"/>
          </a:xfrm>
          <a:prstGeom prst="rect">
            <a:avLst/>
          </a:prstGeom>
          <a:noFill/>
          <a:ln>
            <a:noFill/>
          </a:ln>
        </p:spPr>
      </p:pic>
      <p:pic>
        <p:nvPicPr>
          <p:cNvPr id="670" name="Google Shape;670;p98">
            <a:hlinkClick r:id="rId9"/>
          </p:cNvPr>
          <p:cNvPicPr preferRelativeResize="0"/>
          <p:nvPr/>
        </p:nvPicPr>
        <p:blipFill>
          <a:blip r:embed="rId7">
            <a:alphaModFix amt="50000"/>
          </a:blip>
          <a:stretch>
            <a:fillRect/>
          </a:stretch>
        </p:blipFill>
        <p:spPr>
          <a:xfrm>
            <a:off x="5510146" y="2530018"/>
            <a:ext cx="228525" cy="228525"/>
          </a:xfrm>
          <a:prstGeom prst="rect">
            <a:avLst/>
          </a:prstGeom>
          <a:noFill/>
          <a:ln>
            <a:noFill/>
          </a:ln>
        </p:spPr>
      </p:pic>
      <p:pic>
        <p:nvPicPr>
          <p:cNvPr id="671" name="Google Shape;671;p98">
            <a:hlinkClick r:id="rId10"/>
          </p:cNvPr>
          <p:cNvPicPr preferRelativeResize="0"/>
          <p:nvPr/>
        </p:nvPicPr>
        <p:blipFill>
          <a:blip r:embed="rId7">
            <a:alphaModFix amt="50000"/>
          </a:blip>
          <a:stretch>
            <a:fillRect/>
          </a:stretch>
        </p:blipFill>
        <p:spPr>
          <a:xfrm>
            <a:off x="2398871" y="2530018"/>
            <a:ext cx="228525" cy="228525"/>
          </a:xfrm>
          <a:prstGeom prst="rect">
            <a:avLst/>
          </a:prstGeom>
          <a:noFill/>
          <a:ln>
            <a:noFill/>
          </a:ln>
        </p:spPr>
      </p:pic>
      <p:pic>
        <p:nvPicPr>
          <p:cNvPr id="672" name="Google Shape;672;p98">
            <a:hlinkClick r:id="rId11"/>
          </p:cNvPr>
          <p:cNvPicPr preferRelativeResize="0"/>
          <p:nvPr/>
        </p:nvPicPr>
        <p:blipFill>
          <a:blip r:embed="rId7">
            <a:alphaModFix amt="50000"/>
          </a:blip>
          <a:stretch>
            <a:fillRect/>
          </a:stretch>
        </p:blipFill>
        <p:spPr>
          <a:xfrm>
            <a:off x="8766579" y="2530018"/>
            <a:ext cx="228525" cy="228525"/>
          </a:xfrm>
          <a:prstGeom prst="rect">
            <a:avLst/>
          </a:prstGeom>
          <a:noFill/>
          <a:ln>
            <a:noFill/>
          </a:ln>
        </p:spPr>
      </p:pic>
      <p:pic>
        <p:nvPicPr>
          <p:cNvPr id="673" name="Google Shape;673;p98">
            <a:hlinkClick r:id="rId12"/>
          </p:cNvPr>
          <p:cNvPicPr preferRelativeResize="0"/>
          <p:nvPr/>
        </p:nvPicPr>
        <p:blipFill>
          <a:blip r:embed="rId7">
            <a:alphaModFix amt="50000"/>
          </a:blip>
          <a:stretch>
            <a:fillRect/>
          </a:stretch>
        </p:blipFill>
        <p:spPr>
          <a:xfrm>
            <a:off x="8766579" y="4511218"/>
            <a:ext cx="228525" cy="228525"/>
          </a:xfrm>
          <a:prstGeom prst="rect">
            <a:avLst/>
          </a:prstGeom>
          <a:noFill/>
          <a:ln>
            <a:noFill/>
          </a:ln>
        </p:spPr>
      </p:pic>
      <p:pic>
        <p:nvPicPr>
          <p:cNvPr id="674" name="Google Shape;674;p98">
            <a:hlinkClick r:id="rId13"/>
          </p:cNvPr>
          <p:cNvPicPr preferRelativeResize="0"/>
          <p:nvPr/>
        </p:nvPicPr>
        <p:blipFill>
          <a:blip r:embed="rId7">
            <a:alphaModFix amt="50000"/>
          </a:blip>
          <a:stretch>
            <a:fillRect/>
          </a:stretch>
        </p:blipFill>
        <p:spPr>
          <a:xfrm>
            <a:off x="5281546" y="2530018"/>
            <a:ext cx="228525" cy="228525"/>
          </a:xfrm>
          <a:prstGeom prst="rect">
            <a:avLst/>
          </a:prstGeom>
          <a:noFill/>
          <a:ln>
            <a:noFill/>
          </a:ln>
        </p:spPr>
      </p:pic>
      <p:pic>
        <p:nvPicPr>
          <p:cNvPr id="675" name="Google Shape;675;p98">
            <a:hlinkClick r:id="rId14"/>
          </p:cNvPr>
          <p:cNvPicPr preferRelativeResize="0"/>
          <p:nvPr/>
        </p:nvPicPr>
        <p:blipFill>
          <a:blip r:embed="rId7">
            <a:alphaModFix amt="50000"/>
          </a:blip>
          <a:stretch>
            <a:fillRect/>
          </a:stretch>
        </p:blipFill>
        <p:spPr>
          <a:xfrm>
            <a:off x="8537979" y="4511218"/>
            <a:ext cx="228525" cy="228525"/>
          </a:xfrm>
          <a:prstGeom prst="rect">
            <a:avLst/>
          </a:prstGeom>
          <a:noFill/>
          <a:ln>
            <a:noFill/>
          </a:ln>
        </p:spPr>
      </p:pic>
      <p:pic>
        <p:nvPicPr>
          <p:cNvPr id="676" name="Google Shape;676;p98">
            <a:hlinkClick r:id="rId15"/>
          </p:cNvPr>
          <p:cNvPicPr preferRelativeResize="0"/>
          <p:nvPr/>
        </p:nvPicPr>
        <p:blipFill>
          <a:blip r:embed="rId7">
            <a:alphaModFix amt="50000"/>
          </a:blip>
          <a:stretch>
            <a:fillRect/>
          </a:stretch>
        </p:blipFill>
        <p:spPr>
          <a:xfrm>
            <a:off x="8537979" y="2530018"/>
            <a:ext cx="228525" cy="228525"/>
          </a:xfrm>
          <a:prstGeom prst="rect">
            <a:avLst/>
          </a:prstGeom>
          <a:noFill/>
          <a:ln>
            <a:noFill/>
          </a:ln>
        </p:spPr>
      </p:pic>
      <p:pic>
        <p:nvPicPr>
          <p:cNvPr id="677" name="Google Shape;677;p98">
            <a:hlinkClick r:id="rId16"/>
          </p:cNvPr>
          <p:cNvPicPr preferRelativeResize="0"/>
          <p:nvPr/>
        </p:nvPicPr>
        <p:blipFill>
          <a:blip r:embed="rId7">
            <a:alphaModFix amt="50000"/>
          </a:blip>
          <a:stretch>
            <a:fillRect/>
          </a:stretch>
        </p:blipFill>
        <p:spPr>
          <a:xfrm>
            <a:off x="8766579" y="3673018"/>
            <a:ext cx="228525" cy="228525"/>
          </a:xfrm>
          <a:prstGeom prst="rect">
            <a:avLst/>
          </a:prstGeom>
          <a:noFill/>
          <a:ln>
            <a:noFill/>
          </a:ln>
        </p:spPr>
      </p:pic>
      <p:pic>
        <p:nvPicPr>
          <p:cNvPr id="678" name="Google Shape;678;p98">
            <a:hlinkClick r:id="rId17"/>
          </p:cNvPr>
          <p:cNvPicPr preferRelativeResize="0"/>
          <p:nvPr/>
        </p:nvPicPr>
        <p:blipFill>
          <a:blip r:embed="rId7">
            <a:alphaModFix amt="50000"/>
          </a:blip>
          <a:stretch>
            <a:fillRect/>
          </a:stretch>
        </p:blipFill>
        <p:spPr>
          <a:xfrm>
            <a:off x="1539828" y="3673018"/>
            <a:ext cx="228525" cy="228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5818E"/>
        </a:solidFill>
        <a:effectLst/>
      </p:bgPr>
    </p:bg>
    <p:spTree>
      <p:nvGrpSpPr>
        <p:cNvPr id="1" name="Shape 1760"/>
        <p:cNvGrpSpPr/>
        <p:nvPr/>
      </p:nvGrpSpPr>
      <p:grpSpPr>
        <a:xfrm>
          <a:off x="0" y="0"/>
          <a:ext cx="0" cy="0"/>
          <a:chOff x="0" y="0"/>
          <a:chExt cx="0" cy="0"/>
        </a:xfrm>
      </p:grpSpPr>
      <p:sp>
        <p:nvSpPr>
          <p:cNvPr id="1761" name="Google Shape;1761;p219"/>
          <p:cNvSpPr txBox="1">
            <a:spLocks noGrp="1"/>
          </p:cNvSpPr>
          <p:nvPr>
            <p:ph type="body" idx="1"/>
          </p:nvPr>
        </p:nvSpPr>
        <p:spPr>
          <a:xfrm>
            <a:off x="311700" y="101772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i="1">
                <a:solidFill>
                  <a:srgbClr val="FFFFFF"/>
                </a:solidFill>
                <a:latin typeface="Droid Sans"/>
                <a:ea typeface="Droid Sans"/>
                <a:cs typeface="Droid Sans"/>
                <a:sym typeface="Droid Sans"/>
              </a:rPr>
              <a:t>2018 Startup Commons Global - some rights reserved.</a:t>
            </a:r>
            <a:endParaRPr sz="2400" b="1" i="1">
              <a:solidFill>
                <a:srgbClr val="FFFFFF"/>
              </a:solidFill>
              <a:latin typeface="Droid Sans"/>
              <a:ea typeface="Droid Sans"/>
              <a:cs typeface="Droid Sans"/>
              <a:sym typeface="Droid Sans"/>
            </a:endParaRPr>
          </a:p>
          <a:p>
            <a:pPr marL="0" lvl="0" indent="0" algn="l" rtl="0">
              <a:spcBef>
                <a:spcPts val="0"/>
              </a:spcBef>
              <a:spcAft>
                <a:spcPts val="0"/>
              </a:spcAft>
              <a:buNone/>
            </a:pPr>
            <a:endParaRPr sz="1400" b="1" i="1">
              <a:solidFill>
                <a:srgbClr val="FFFFFF"/>
              </a:solidFill>
              <a:latin typeface="Droid Sans"/>
              <a:ea typeface="Droid Sans"/>
              <a:cs typeface="Droid Sans"/>
              <a:sym typeface="Droid Sans"/>
            </a:endParaRPr>
          </a:p>
          <a:p>
            <a:pPr marL="0" lvl="0" indent="0" algn="l" rtl="0">
              <a:spcBef>
                <a:spcPts val="0"/>
              </a:spcBef>
              <a:spcAft>
                <a:spcPts val="0"/>
              </a:spcAft>
              <a:buNone/>
            </a:pPr>
            <a:r>
              <a:rPr lang="en" sz="1400" i="1">
                <a:solidFill>
                  <a:srgbClr val="FFFFFF"/>
                </a:solidFill>
                <a:latin typeface="Droid Sans"/>
                <a:ea typeface="Droid Sans"/>
                <a:cs typeface="Droid Sans"/>
                <a:sym typeface="Droid Sans"/>
              </a:rPr>
              <a:t>Copyrights &amp; Creative Commons Licensing. You have right to </a:t>
            </a:r>
            <a:r>
              <a:rPr lang="en" sz="1400" i="1" u="sng">
                <a:solidFill>
                  <a:srgbClr val="FFFFFF"/>
                </a:solidFill>
                <a:latin typeface="Droid Sans"/>
                <a:ea typeface="Droid Sans"/>
                <a:cs typeface="Droid Sans"/>
                <a:sym typeface="Droid San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Growth Academy education and training materials</a:t>
            </a:r>
            <a:r>
              <a:rPr lang="en" sz="1400" i="1">
                <a:solidFill>
                  <a:srgbClr val="FFFFFF"/>
                </a:solidFill>
                <a:latin typeface="Droid Sans"/>
                <a:ea typeface="Droid Sans"/>
                <a:cs typeface="Droid Sans"/>
                <a:sym typeface="Droid Sans"/>
              </a:rPr>
              <a:t> "as is" under creative commons licensing for publishing, private editing and for distributing materials for free. Or to create education programs, eLearning platforms, courses etc. based on this content, to be offered for free or as commercial offering. However, you must give appropriate credit to Startup Commons and related contributors , provide a link to this license page ( </a:t>
            </a:r>
            <a:r>
              <a:rPr lang="en" sz="1400" i="1" u="sng">
                <a:solidFill>
                  <a:srgbClr val="FFFFFF"/>
                </a:solidFill>
                <a:latin typeface="Droid Sans"/>
                <a:ea typeface="Droid Sans"/>
                <a:cs typeface="Droid Sans"/>
                <a:sym typeface="Droid San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http://www.startupcommons.org/growth-academy-development.html</a:t>
            </a:r>
            <a:r>
              <a:rPr lang="en" sz="1400" i="1">
                <a:solidFill>
                  <a:srgbClr val="FFFFFF"/>
                </a:solidFill>
                <a:latin typeface="Droid Sans"/>
                <a:ea typeface="Droid Sans"/>
                <a:cs typeface="Droid Sans"/>
                <a:sym typeface="Droid Sans"/>
              </a:rPr>
              <a:t> ), and to indicate any changes your may have made, but not in a manner that suggests Startup Commons or any of the contributors endorses you or your use.</a:t>
            </a:r>
            <a:endParaRPr sz="1400" i="1">
              <a:solidFill>
                <a:srgbClr val="FFFFFF"/>
              </a:solidFill>
              <a:latin typeface="Droid Sans"/>
              <a:ea typeface="Droid Sans"/>
              <a:cs typeface="Droid Sans"/>
              <a:sym typeface="Droid Sans"/>
            </a:endParaRPr>
          </a:p>
          <a:p>
            <a:pPr marL="0" lvl="0" indent="0" algn="l" rtl="0">
              <a:spcBef>
                <a:spcPts val="0"/>
              </a:spcBef>
              <a:spcAft>
                <a:spcPts val="0"/>
              </a:spcAft>
              <a:buNone/>
            </a:pPr>
            <a:endParaRPr sz="1400" i="1">
              <a:solidFill>
                <a:srgbClr val="FFFFFF"/>
              </a:solidFill>
              <a:latin typeface="Droid Sans"/>
              <a:ea typeface="Droid Sans"/>
              <a:cs typeface="Droid Sans"/>
              <a:sym typeface="Droid Sans"/>
            </a:endParaRPr>
          </a:p>
          <a:p>
            <a:pPr marL="0" lvl="0" indent="0" algn="l" rtl="0">
              <a:spcBef>
                <a:spcPts val="0"/>
              </a:spcBef>
              <a:spcAft>
                <a:spcPts val="0"/>
              </a:spcAft>
              <a:buNone/>
            </a:pPr>
            <a:r>
              <a:rPr lang="en" sz="1400" i="1">
                <a:solidFill>
                  <a:srgbClr val="FFFFFF"/>
                </a:solidFill>
                <a:latin typeface="Droid Sans"/>
                <a:ea typeface="Droid Sans"/>
                <a:cs typeface="Droid Sans"/>
                <a:sym typeface="Droid Sans"/>
              </a:rPr>
              <a:t>If you are unsure or are planning to use materials commercially, or as part of commercial product or service, please contact us for further details related to your concerns or use of Startup Commons name, logo and brand.</a:t>
            </a:r>
            <a:endParaRPr sz="1400" b="1">
              <a:solidFill>
                <a:srgbClr val="FFFFFF"/>
              </a:solidFill>
              <a:latin typeface="Droid Sans"/>
              <a:ea typeface="Droid Sans"/>
              <a:cs typeface="Droid Sans"/>
              <a:sym typeface="Droid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5818E"/>
        </a:solidFill>
        <a:effectLst/>
      </p:bgPr>
    </p:bg>
    <p:spTree>
      <p:nvGrpSpPr>
        <p:cNvPr id="1" name="Shape 1765"/>
        <p:cNvGrpSpPr/>
        <p:nvPr/>
      </p:nvGrpSpPr>
      <p:grpSpPr>
        <a:xfrm>
          <a:off x="0" y="0"/>
          <a:ext cx="0" cy="0"/>
          <a:chOff x="0" y="0"/>
          <a:chExt cx="0" cy="0"/>
        </a:xfrm>
      </p:grpSpPr>
      <p:pic>
        <p:nvPicPr>
          <p:cNvPr id="1766" name="Google Shape;1766;p220" descr="SC_Logo_white.png"/>
          <p:cNvPicPr preferRelativeResize="0"/>
          <p:nvPr/>
        </p:nvPicPr>
        <p:blipFill>
          <a:blip r:embed="rId3">
            <a:alphaModFix/>
          </a:blip>
          <a:stretch>
            <a:fillRect/>
          </a:stretch>
        </p:blipFill>
        <p:spPr>
          <a:xfrm>
            <a:off x="3080867" y="1825829"/>
            <a:ext cx="2982250" cy="1491850"/>
          </a:xfrm>
          <a:prstGeom prst="rect">
            <a:avLst/>
          </a:prstGeom>
          <a:noFill/>
          <a:ln>
            <a:noFill/>
          </a:ln>
        </p:spPr>
      </p:pic>
      <p:sp>
        <p:nvSpPr>
          <p:cNvPr id="1767" name="Google Shape;1767;p220"/>
          <p:cNvSpPr txBox="1">
            <a:spLocks noGrp="1"/>
          </p:cNvSpPr>
          <p:nvPr>
            <p:ph type="body" idx="1"/>
          </p:nvPr>
        </p:nvSpPr>
        <p:spPr>
          <a:xfrm>
            <a:off x="1426175" y="3032894"/>
            <a:ext cx="6400800" cy="542400"/>
          </a:xfrm>
          <a:prstGeom prst="rect">
            <a:avLst/>
          </a:prstGeom>
          <a:noFill/>
          <a:ln>
            <a:noFill/>
          </a:ln>
        </p:spPr>
        <p:txBody>
          <a:bodyPr spcFirstLastPara="1" wrap="square" lIns="91425" tIns="45700" rIns="91425" bIns="45700" anchor="t" anchorCtr="0">
            <a:noAutofit/>
          </a:bodyPr>
          <a:lstStyle/>
          <a:p>
            <a:pPr marL="0" marR="0" lvl="0" indent="0" algn="ctr" rtl="0">
              <a:spcBef>
                <a:spcPts val="640"/>
              </a:spcBef>
              <a:spcAft>
                <a:spcPts val="0"/>
              </a:spcAft>
              <a:buClr>
                <a:srgbClr val="898989"/>
              </a:buClr>
              <a:buFont typeface="Calibri"/>
              <a:buNone/>
            </a:pPr>
            <a:r>
              <a:rPr lang="en" sz="1400">
                <a:solidFill>
                  <a:srgbClr val="A2C4C9"/>
                </a:solidFill>
                <a:latin typeface="Ubuntu"/>
                <a:ea typeface="Ubuntu"/>
                <a:cs typeface="Ubuntu"/>
                <a:sym typeface="Ubuntu"/>
              </a:rPr>
              <a:t>www.startupcommons.org</a:t>
            </a:r>
            <a:endParaRPr sz="1400">
              <a:solidFill>
                <a:srgbClr val="A2C4C9"/>
              </a:solidFill>
              <a:latin typeface="Ubuntu"/>
              <a:ea typeface="Ubuntu"/>
              <a:cs typeface="Ubuntu"/>
              <a:sym typeface="Ubuntu"/>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939</Words>
  <Application>Microsoft Office PowerPoint</Application>
  <PresentationFormat>On-screen Show (16:9)</PresentationFormat>
  <Paragraphs>78</Paragraphs>
  <Slides>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Ubuntu</vt:lpstr>
      <vt:lpstr>Calibri</vt:lpstr>
      <vt:lpstr>Droid Sans</vt:lpstr>
      <vt:lpstr>Quicksand</vt:lpstr>
      <vt:lpstr>Arial</vt:lpstr>
      <vt:lpstr>Raleway</vt:lpstr>
      <vt:lpstr>Simple Light</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Rowe</dc:creator>
  <cp:lastModifiedBy>Rowe, Allison M.</cp:lastModifiedBy>
  <cp:revision>4</cp:revision>
  <dcterms:modified xsi:type="dcterms:W3CDTF">2020-12-04T19:40:04Z</dcterms:modified>
</cp:coreProperties>
</file>